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oppins Light" charset="1" panose="00000400000000000000"/>
      <p:regular r:id="rId35"/>
    </p:embeddedFont>
    <p:embeddedFont>
      <p:font typeface="Roboto" charset="1" panose="02000000000000000000"/>
      <p:regular r:id="rId36"/>
    </p:embeddedFont>
    <p:embeddedFont>
      <p:font typeface="Roboto Bold" charset="1" panose="02000000000000000000"/>
      <p:regular r:id="rId43"/>
    </p:embeddedFont>
    <p:embeddedFont>
      <p:font typeface="Arimo Bold" charset="1" panose="020B0704020202020204"/>
      <p:regular r:id="rId47"/>
    </p:embeddedFont>
    <p:embeddedFont>
      <p:font typeface="Bitter" charset="1" panose="02000000000000000000"/>
      <p:regular r:id="rId48"/>
    </p:embeddedFont>
    <p:embeddedFont>
      <p:font typeface="Bitter Bold" charset="1" panose="02000000000000000000"/>
      <p:regular r:id="rId49"/>
    </p:embeddedFont>
    <p:embeddedFont>
      <p:font typeface="Arimo" charset="1" panose="020B0604020202020204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Slides/notesSlide2.xml" Type="http://schemas.openxmlformats.org/officeDocument/2006/relationships/notesSlide"/><Relationship Id="rId38" Target="notesSlides/notesSlide3.xml" Type="http://schemas.openxmlformats.org/officeDocument/2006/relationships/notesSlide"/><Relationship Id="rId39" Target="notesSlides/notesSlide4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5.xml" Type="http://schemas.openxmlformats.org/officeDocument/2006/relationships/notesSlide"/><Relationship Id="rId41" Target="notesSlides/notesSlide6.xml" Type="http://schemas.openxmlformats.org/officeDocument/2006/relationships/notesSlide"/><Relationship Id="rId42" Target="notesSlides/notesSlide7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fonts/font55.fntdata" Type="http://schemas.openxmlformats.org/officeDocument/2006/relationships/font"/><Relationship Id="rId56" Target="notesSlides/notesSlide16.xml" Type="http://schemas.openxmlformats.org/officeDocument/2006/relationships/notesSlide"/><Relationship Id="rId57" Target="notesSlides/notesSlide17.xml" Type="http://schemas.openxmlformats.org/officeDocument/2006/relationships/notesSlide"/><Relationship Id="rId58" Target="notesSlides/notesSlide18.xml" Type="http://schemas.openxmlformats.org/officeDocument/2006/relationships/notesSlide"/><Relationship Id="rId59" Target="notesSlides/notesSlide19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0.xml" Type="http://schemas.openxmlformats.org/officeDocument/2006/relationships/notesSlide"/><Relationship Id="rId61" Target="notesSlides/notesSlide21.xml" Type="http://schemas.openxmlformats.org/officeDocument/2006/relationships/notesSlide"/><Relationship Id="rId62" Target="notesSlides/notesSlide22.xml" Type="http://schemas.openxmlformats.org/officeDocument/2006/relationships/notesSlide"/><Relationship Id="rId63" Target="notesSlides/notesSlide23.xml" Type="http://schemas.openxmlformats.org/officeDocument/2006/relationships/notesSlide"/><Relationship Id="rId64" Target="notesSlides/notesSlide24.xml" Type="http://schemas.openxmlformats.org/officeDocument/2006/relationships/notesSlide"/><Relationship Id="rId65" Target="notesSlides/notesSlide25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5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13" Target="../media/image75.png" Type="http://schemas.openxmlformats.org/officeDocument/2006/relationships/image"/><Relationship Id="rId14" Target="../media/image76.sv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84.pn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sv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0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104.png" Type="http://schemas.openxmlformats.org/officeDocument/2006/relationships/image"/><Relationship Id="rId7" Target="../media/image105.svg" Type="http://schemas.openxmlformats.org/officeDocument/2006/relationships/image"/><Relationship Id="rId8" Target="../media/image106.png" Type="http://schemas.openxmlformats.org/officeDocument/2006/relationships/image"/><Relationship Id="rId9" Target="../media/image10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355627"/>
            <a:ext cx="9445526" cy="184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Forest Cover Type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3372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Advanced Machine Learning for Environmental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933599"/>
            <a:ext cx="6440823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Top Important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941165"/>
            <a:ext cx="16303526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Random Forest feature importance analysis reveals the most influential predictors for forest cover type classification: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85862" y="2841575"/>
            <a:ext cx="207912" cy="902494"/>
            <a:chOff x="0" y="0"/>
            <a:chExt cx="277217" cy="12033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64414" cy="1190625"/>
            </a:xfrm>
            <a:custGeom>
              <a:avLst/>
              <a:gdLst/>
              <a:ahLst/>
              <a:cxnLst/>
              <a:rect r="r" b="b" t="t" l="l"/>
              <a:pathLst>
                <a:path h="1190625" w="264414">
                  <a:moveTo>
                    <a:pt x="0" y="115189"/>
                  </a:moveTo>
                  <a:cubicBezTo>
                    <a:pt x="0" y="51562"/>
                    <a:pt x="49784" y="0"/>
                    <a:pt x="111125" y="0"/>
                  </a:cubicBezTo>
                  <a:lnTo>
                    <a:pt x="153289" y="0"/>
                  </a:lnTo>
                  <a:cubicBezTo>
                    <a:pt x="214630" y="0"/>
                    <a:pt x="264414" y="51562"/>
                    <a:pt x="264414" y="115189"/>
                  </a:cubicBezTo>
                  <a:lnTo>
                    <a:pt x="264414" y="1075309"/>
                  </a:lnTo>
                  <a:cubicBezTo>
                    <a:pt x="264414" y="1138936"/>
                    <a:pt x="214630" y="1190498"/>
                    <a:pt x="153289" y="1190498"/>
                  </a:cubicBezTo>
                  <a:lnTo>
                    <a:pt x="111125" y="1190498"/>
                  </a:lnTo>
                  <a:cubicBezTo>
                    <a:pt x="49784" y="1190625"/>
                    <a:pt x="0" y="1139063"/>
                    <a:pt x="0" y="107543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114" cy="1203325"/>
            </a:xfrm>
            <a:custGeom>
              <a:avLst/>
              <a:gdLst/>
              <a:ahLst/>
              <a:cxnLst/>
              <a:rect r="r" b="b" t="t" l="l"/>
              <a:pathLst>
                <a:path h="1203325" w="277114">
                  <a:moveTo>
                    <a:pt x="0" y="121539"/>
                  </a:moveTo>
                  <a:cubicBezTo>
                    <a:pt x="0" y="54610"/>
                    <a:pt x="52451" y="0"/>
                    <a:pt x="117475" y="0"/>
                  </a:cubicBez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cubicBezTo>
                    <a:pt x="224790" y="0"/>
                    <a:pt x="277114" y="54610"/>
                    <a:pt x="277114" y="121539"/>
                  </a:cubicBezTo>
                  <a:lnTo>
                    <a:pt x="277114" y="1081659"/>
                  </a:lnTo>
                  <a:lnTo>
                    <a:pt x="270764" y="1081659"/>
                  </a:lnTo>
                  <a:lnTo>
                    <a:pt x="277114" y="1081659"/>
                  </a:lnTo>
                  <a:cubicBezTo>
                    <a:pt x="277114" y="1148588"/>
                    <a:pt x="224663" y="1203198"/>
                    <a:pt x="159639" y="1203198"/>
                  </a:cubicBezTo>
                  <a:lnTo>
                    <a:pt x="159639" y="1196848"/>
                  </a:lnTo>
                  <a:lnTo>
                    <a:pt x="159639" y="1203198"/>
                  </a:lnTo>
                  <a:lnTo>
                    <a:pt x="117475" y="1203198"/>
                  </a:lnTo>
                  <a:lnTo>
                    <a:pt x="117475" y="1196848"/>
                  </a:lnTo>
                  <a:lnTo>
                    <a:pt x="117475" y="1203198"/>
                  </a:lnTo>
                  <a:cubicBezTo>
                    <a:pt x="52451" y="1203325"/>
                    <a:pt x="0" y="1148715"/>
                    <a:pt x="0" y="1081786"/>
                  </a:cubicBezTo>
                  <a:lnTo>
                    <a:pt x="0" y="121539"/>
                  </a:lnTo>
                  <a:lnTo>
                    <a:pt x="6350" y="121539"/>
                  </a:lnTo>
                  <a:lnTo>
                    <a:pt x="0" y="121539"/>
                  </a:lnTo>
                  <a:moveTo>
                    <a:pt x="12700" y="121539"/>
                  </a:moveTo>
                  <a:lnTo>
                    <a:pt x="12700" y="1081659"/>
                  </a:lnTo>
                  <a:lnTo>
                    <a:pt x="6350" y="1081659"/>
                  </a:lnTo>
                  <a:lnTo>
                    <a:pt x="12700" y="1081659"/>
                  </a:lnTo>
                  <a:cubicBezTo>
                    <a:pt x="12700" y="1141984"/>
                    <a:pt x="59817" y="1190498"/>
                    <a:pt x="117475" y="1190498"/>
                  </a:cubicBezTo>
                  <a:lnTo>
                    <a:pt x="159639" y="1190498"/>
                  </a:lnTo>
                  <a:cubicBezTo>
                    <a:pt x="217297" y="1190498"/>
                    <a:pt x="264414" y="1141984"/>
                    <a:pt x="264414" y="1081659"/>
                  </a:cubicBezTo>
                  <a:lnTo>
                    <a:pt x="264414" y="121539"/>
                  </a:lnTo>
                  <a:lnTo>
                    <a:pt x="270764" y="121539"/>
                  </a:lnTo>
                  <a:lnTo>
                    <a:pt x="264414" y="121539"/>
                  </a:lnTo>
                  <a:cubicBezTo>
                    <a:pt x="264541" y="61214"/>
                    <a:pt x="217424" y="12700"/>
                    <a:pt x="159766" y="12700"/>
                  </a:cubicBezTo>
                  <a:lnTo>
                    <a:pt x="117475" y="12700"/>
                  </a:lnTo>
                  <a:lnTo>
                    <a:pt x="117475" y="6350"/>
                  </a:lnTo>
                  <a:lnTo>
                    <a:pt x="117475" y="12700"/>
                  </a:lnTo>
                  <a:cubicBezTo>
                    <a:pt x="59817" y="12700"/>
                    <a:pt x="12700" y="61214"/>
                    <a:pt x="12700" y="12153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7475" y="2711351"/>
            <a:ext cx="604838" cy="604838"/>
            <a:chOff x="0" y="0"/>
            <a:chExt cx="806450" cy="8064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403225"/>
                  </a:moveTo>
                  <a:cubicBezTo>
                    <a:pt x="0" y="180467"/>
                    <a:pt x="180467" y="0"/>
                    <a:pt x="403225" y="0"/>
                  </a:cubicBezTo>
                  <a:cubicBezTo>
                    <a:pt x="405130" y="0"/>
                    <a:pt x="407035" y="889"/>
                    <a:pt x="408178" y="2413"/>
                  </a:cubicBezTo>
                  <a:lnTo>
                    <a:pt x="403225" y="6350"/>
                  </a:lnTo>
                  <a:lnTo>
                    <a:pt x="403225" y="0"/>
                  </a:lnTo>
                  <a:lnTo>
                    <a:pt x="403225" y="6350"/>
                  </a:lnTo>
                  <a:lnTo>
                    <a:pt x="403225" y="0"/>
                  </a:lnTo>
                  <a:cubicBezTo>
                    <a:pt x="625983" y="0"/>
                    <a:pt x="806450" y="180467"/>
                    <a:pt x="806450" y="403225"/>
                  </a:cubicBezTo>
                  <a:cubicBezTo>
                    <a:pt x="806450" y="405257"/>
                    <a:pt x="805561" y="407162"/>
                    <a:pt x="803910" y="408305"/>
                  </a:cubicBezTo>
                  <a:lnTo>
                    <a:pt x="800100" y="403225"/>
                  </a:lnTo>
                  <a:lnTo>
                    <a:pt x="806450" y="403225"/>
                  </a:lnTo>
                  <a:cubicBezTo>
                    <a:pt x="806450" y="625983"/>
                    <a:pt x="625983" y="806450"/>
                    <a:pt x="403225" y="806450"/>
                  </a:cubicBezTo>
                  <a:lnTo>
                    <a:pt x="403225" y="800100"/>
                  </a:lnTo>
                  <a:lnTo>
                    <a:pt x="403225" y="806450"/>
                  </a:lnTo>
                  <a:cubicBezTo>
                    <a:pt x="180467" y="806450"/>
                    <a:pt x="0" y="625983"/>
                    <a:pt x="0" y="403225"/>
                  </a:cubicBezTo>
                  <a:lnTo>
                    <a:pt x="6350" y="403225"/>
                  </a:lnTo>
                  <a:lnTo>
                    <a:pt x="0" y="403225"/>
                  </a:lnTo>
                  <a:moveTo>
                    <a:pt x="12700" y="403225"/>
                  </a:moveTo>
                  <a:lnTo>
                    <a:pt x="6350" y="403225"/>
                  </a:lnTo>
                  <a:lnTo>
                    <a:pt x="12700" y="403225"/>
                  </a:lnTo>
                  <a:cubicBezTo>
                    <a:pt x="12700" y="618871"/>
                    <a:pt x="187579" y="793750"/>
                    <a:pt x="403225" y="793750"/>
                  </a:cubicBezTo>
                  <a:cubicBezTo>
                    <a:pt x="618871" y="793750"/>
                    <a:pt x="793750" y="618871"/>
                    <a:pt x="793750" y="403225"/>
                  </a:cubicBezTo>
                  <a:cubicBezTo>
                    <a:pt x="793750" y="401193"/>
                    <a:pt x="794639" y="399288"/>
                    <a:pt x="796290" y="398145"/>
                  </a:cubicBezTo>
                  <a:lnTo>
                    <a:pt x="800100" y="403225"/>
                  </a:lnTo>
                  <a:lnTo>
                    <a:pt x="793750" y="403225"/>
                  </a:lnTo>
                  <a:cubicBezTo>
                    <a:pt x="793750" y="187579"/>
                    <a:pt x="618871" y="12700"/>
                    <a:pt x="403225" y="12700"/>
                  </a:cubicBezTo>
                  <a:cubicBezTo>
                    <a:pt x="401320" y="12700"/>
                    <a:pt x="399415" y="11811"/>
                    <a:pt x="398272" y="10287"/>
                  </a:cubicBezTo>
                  <a:lnTo>
                    <a:pt x="403225" y="6350"/>
                  </a:lnTo>
                  <a:lnTo>
                    <a:pt x="403225" y="12700"/>
                  </a:lnTo>
                  <a:cubicBezTo>
                    <a:pt x="187579" y="12700"/>
                    <a:pt x="12700" y="187579"/>
                    <a:pt x="12700" y="40322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141065" y="2864941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875" t="0" r="-2187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85937" y="2718495"/>
            <a:ext cx="2480816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Elevation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5937" y="3109466"/>
            <a:ext cx="15509825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Most significant predictor — altitude fundamentally determines vegetation zones and species viability.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83519" y="4230737"/>
            <a:ext cx="207912" cy="902494"/>
            <a:chOff x="0" y="0"/>
            <a:chExt cx="277217" cy="12033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264414" cy="1190625"/>
            </a:xfrm>
            <a:custGeom>
              <a:avLst/>
              <a:gdLst/>
              <a:ahLst/>
              <a:cxnLst/>
              <a:rect r="r" b="b" t="t" l="l"/>
              <a:pathLst>
                <a:path h="1190625" w="264414">
                  <a:moveTo>
                    <a:pt x="0" y="115189"/>
                  </a:moveTo>
                  <a:cubicBezTo>
                    <a:pt x="0" y="51562"/>
                    <a:pt x="49784" y="0"/>
                    <a:pt x="111125" y="0"/>
                  </a:cubicBezTo>
                  <a:lnTo>
                    <a:pt x="153289" y="0"/>
                  </a:lnTo>
                  <a:cubicBezTo>
                    <a:pt x="214630" y="0"/>
                    <a:pt x="264414" y="51562"/>
                    <a:pt x="264414" y="115189"/>
                  </a:cubicBezTo>
                  <a:lnTo>
                    <a:pt x="264414" y="1075309"/>
                  </a:lnTo>
                  <a:cubicBezTo>
                    <a:pt x="264414" y="1138936"/>
                    <a:pt x="214630" y="1190498"/>
                    <a:pt x="153289" y="1190498"/>
                  </a:cubicBezTo>
                  <a:lnTo>
                    <a:pt x="111125" y="1190498"/>
                  </a:lnTo>
                  <a:cubicBezTo>
                    <a:pt x="49784" y="1190625"/>
                    <a:pt x="0" y="1139063"/>
                    <a:pt x="0" y="107543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114" cy="1203325"/>
            </a:xfrm>
            <a:custGeom>
              <a:avLst/>
              <a:gdLst/>
              <a:ahLst/>
              <a:cxnLst/>
              <a:rect r="r" b="b" t="t" l="l"/>
              <a:pathLst>
                <a:path h="1203325" w="277114">
                  <a:moveTo>
                    <a:pt x="0" y="121539"/>
                  </a:moveTo>
                  <a:cubicBezTo>
                    <a:pt x="0" y="54610"/>
                    <a:pt x="52451" y="0"/>
                    <a:pt x="117475" y="0"/>
                  </a:cubicBez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cubicBezTo>
                    <a:pt x="224790" y="0"/>
                    <a:pt x="277114" y="54610"/>
                    <a:pt x="277114" y="121539"/>
                  </a:cubicBezTo>
                  <a:lnTo>
                    <a:pt x="277114" y="1081659"/>
                  </a:lnTo>
                  <a:lnTo>
                    <a:pt x="270764" y="1081659"/>
                  </a:lnTo>
                  <a:lnTo>
                    <a:pt x="277114" y="1081659"/>
                  </a:lnTo>
                  <a:cubicBezTo>
                    <a:pt x="277114" y="1148588"/>
                    <a:pt x="224663" y="1203198"/>
                    <a:pt x="159639" y="1203198"/>
                  </a:cubicBezTo>
                  <a:lnTo>
                    <a:pt x="159639" y="1196848"/>
                  </a:lnTo>
                  <a:lnTo>
                    <a:pt x="159639" y="1203198"/>
                  </a:lnTo>
                  <a:lnTo>
                    <a:pt x="117475" y="1203198"/>
                  </a:lnTo>
                  <a:lnTo>
                    <a:pt x="117475" y="1196848"/>
                  </a:lnTo>
                  <a:lnTo>
                    <a:pt x="117475" y="1203198"/>
                  </a:lnTo>
                  <a:cubicBezTo>
                    <a:pt x="52451" y="1203325"/>
                    <a:pt x="0" y="1148715"/>
                    <a:pt x="0" y="1081786"/>
                  </a:cubicBezTo>
                  <a:lnTo>
                    <a:pt x="0" y="121539"/>
                  </a:lnTo>
                  <a:lnTo>
                    <a:pt x="6350" y="121539"/>
                  </a:lnTo>
                  <a:lnTo>
                    <a:pt x="0" y="121539"/>
                  </a:lnTo>
                  <a:moveTo>
                    <a:pt x="12700" y="121539"/>
                  </a:moveTo>
                  <a:lnTo>
                    <a:pt x="12700" y="1081659"/>
                  </a:lnTo>
                  <a:lnTo>
                    <a:pt x="6350" y="1081659"/>
                  </a:lnTo>
                  <a:lnTo>
                    <a:pt x="12700" y="1081659"/>
                  </a:lnTo>
                  <a:cubicBezTo>
                    <a:pt x="12700" y="1141984"/>
                    <a:pt x="59817" y="1190498"/>
                    <a:pt x="117475" y="1190498"/>
                  </a:cubicBezTo>
                  <a:lnTo>
                    <a:pt x="159639" y="1190498"/>
                  </a:lnTo>
                  <a:cubicBezTo>
                    <a:pt x="217297" y="1190498"/>
                    <a:pt x="264414" y="1141984"/>
                    <a:pt x="264414" y="1081659"/>
                  </a:cubicBezTo>
                  <a:lnTo>
                    <a:pt x="264414" y="121539"/>
                  </a:lnTo>
                  <a:lnTo>
                    <a:pt x="270764" y="121539"/>
                  </a:lnTo>
                  <a:lnTo>
                    <a:pt x="264414" y="121539"/>
                  </a:lnTo>
                  <a:cubicBezTo>
                    <a:pt x="264541" y="61214"/>
                    <a:pt x="217424" y="12700"/>
                    <a:pt x="159766" y="12700"/>
                  </a:cubicBezTo>
                  <a:lnTo>
                    <a:pt x="117475" y="12700"/>
                  </a:lnTo>
                  <a:lnTo>
                    <a:pt x="117475" y="6350"/>
                  </a:lnTo>
                  <a:lnTo>
                    <a:pt x="117475" y="12700"/>
                  </a:lnTo>
                  <a:cubicBezTo>
                    <a:pt x="59817" y="12700"/>
                    <a:pt x="12700" y="61214"/>
                    <a:pt x="12700" y="12153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85131" y="4100512"/>
            <a:ext cx="604838" cy="604838"/>
            <a:chOff x="0" y="0"/>
            <a:chExt cx="806450" cy="8064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403225"/>
                  </a:moveTo>
                  <a:cubicBezTo>
                    <a:pt x="0" y="180467"/>
                    <a:pt x="180467" y="0"/>
                    <a:pt x="403225" y="0"/>
                  </a:cubicBezTo>
                  <a:cubicBezTo>
                    <a:pt x="405130" y="0"/>
                    <a:pt x="407035" y="889"/>
                    <a:pt x="408178" y="2413"/>
                  </a:cubicBezTo>
                  <a:lnTo>
                    <a:pt x="403225" y="6350"/>
                  </a:lnTo>
                  <a:lnTo>
                    <a:pt x="403225" y="0"/>
                  </a:lnTo>
                  <a:lnTo>
                    <a:pt x="403225" y="6350"/>
                  </a:lnTo>
                  <a:lnTo>
                    <a:pt x="403225" y="0"/>
                  </a:lnTo>
                  <a:cubicBezTo>
                    <a:pt x="625983" y="0"/>
                    <a:pt x="806450" y="180467"/>
                    <a:pt x="806450" y="403225"/>
                  </a:cubicBezTo>
                  <a:cubicBezTo>
                    <a:pt x="806450" y="405257"/>
                    <a:pt x="805561" y="407162"/>
                    <a:pt x="803910" y="408305"/>
                  </a:cubicBezTo>
                  <a:lnTo>
                    <a:pt x="800100" y="403225"/>
                  </a:lnTo>
                  <a:lnTo>
                    <a:pt x="806450" y="403225"/>
                  </a:lnTo>
                  <a:cubicBezTo>
                    <a:pt x="806450" y="625983"/>
                    <a:pt x="625983" y="806450"/>
                    <a:pt x="403225" y="806450"/>
                  </a:cubicBezTo>
                  <a:lnTo>
                    <a:pt x="403225" y="800100"/>
                  </a:lnTo>
                  <a:lnTo>
                    <a:pt x="403225" y="806450"/>
                  </a:lnTo>
                  <a:cubicBezTo>
                    <a:pt x="180467" y="806450"/>
                    <a:pt x="0" y="625983"/>
                    <a:pt x="0" y="403225"/>
                  </a:cubicBezTo>
                  <a:lnTo>
                    <a:pt x="6350" y="403225"/>
                  </a:lnTo>
                  <a:lnTo>
                    <a:pt x="0" y="403225"/>
                  </a:lnTo>
                  <a:moveTo>
                    <a:pt x="12700" y="403225"/>
                  </a:moveTo>
                  <a:lnTo>
                    <a:pt x="6350" y="403225"/>
                  </a:lnTo>
                  <a:lnTo>
                    <a:pt x="12700" y="403225"/>
                  </a:lnTo>
                  <a:cubicBezTo>
                    <a:pt x="12700" y="618871"/>
                    <a:pt x="187579" y="793750"/>
                    <a:pt x="403225" y="793750"/>
                  </a:cubicBezTo>
                  <a:cubicBezTo>
                    <a:pt x="618871" y="793750"/>
                    <a:pt x="793750" y="618871"/>
                    <a:pt x="793750" y="403225"/>
                  </a:cubicBezTo>
                  <a:cubicBezTo>
                    <a:pt x="793750" y="401193"/>
                    <a:pt x="794639" y="399288"/>
                    <a:pt x="796290" y="398145"/>
                  </a:cubicBezTo>
                  <a:lnTo>
                    <a:pt x="800100" y="403225"/>
                  </a:lnTo>
                  <a:lnTo>
                    <a:pt x="793750" y="403225"/>
                  </a:lnTo>
                  <a:cubicBezTo>
                    <a:pt x="793750" y="187579"/>
                    <a:pt x="618871" y="12700"/>
                    <a:pt x="403225" y="12700"/>
                  </a:cubicBezTo>
                  <a:cubicBezTo>
                    <a:pt x="401320" y="12700"/>
                    <a:pt x="399415" y="11811"/>
                    <a:pt x="398272" y="10287"/>
                  </a:cubicBezTo>
                  <a:lnTo>
                    <a:pt x="403225" y="6350"/>
                  </a:lnTo>
                  <a:lnTo>
                    <a:pt x="403225" y="12700"/>
                  </a:lnTo>
                  <a:cubicBezTo>
                    <a:pt x="187579" y="12700"/>
                    <a:pt x="12700" y="187579"/>
                    <a:pt x="12700" y="40322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438721" y="4254104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7" y="0"/>
                </a:lnTo>
                <a:lnTo>
                  <a:pt x="297657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562" r="0" b="-1562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083594" y="4107656"/>
            <a:ext cx="2480816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Wilderness Area 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83594" y="4498627"/>
            <a:ext cx="15212169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Strong geographic indicator — specific wilderness designation correlates with distinct cover types.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781175" y="5619899"/>
            <a:ext cx="207912" cy="902494"/>
            <a:chOff x="0" y="0"/>
            <a:chExt cx="277217" cy="12033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264414" cy="1190625"/>
            </a:xfrm>
            <a:custGeom>
              <a:avLst/>
              <a:gdLst/>
              <a:ahLst/>
              <a:cxnLst/>
              <a:rect r="r" b="b" t="t" l="l"/>
              <a:pathLst>
                <a:path h="1190625" w="264414">
                  <a:moveTo>
                    <a:pt x="0" y="115189"/>
                  </a:moveTo>
                  <a:cubicBezTo>
                    <a:pt x="0" y="51562"/>
                    <a:pt x="49784" y="0"/>
                    <a:pt x="111125" y="0"/>
                  </a:cubicBezTo>
                  <a:lnTo>
                    <a:pt x="153289" y="0"/>
                  </a:lnTo>
                  <a:cubicBezTo>
                    <a:pt x="214630" y="0"/>
                    <a:pt x="264414" y="51562"/>
                    <a:pt x="264414" y="115189"/>
                  </a:cubicBezTo>
                  <a:lnTo>
                    <a:pt x="264414" y="1075309"/>
                  </a:lnTo>
                  <a:cubicBezTo>
                    <a:pt x="264414" y="1138936"/>
                    <a:pt x="214630" y="1190498"/>
                    <a:pt x="153289" y="1190498"/>
                  </a:cubicBezTo>
                  <a:lnTo>
                    <a:pt x="111125" y="1190498"/>
                  </a:lnTo>
                  <a:cubicBezTo>
                    <a:pt x="49784" y="1190625"/>
                    <a:pt x="0" y="1139063"/>
                    <a:pt x="0" y="107543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7114" cy="1203325"/>
            </a:xfrm>
            <a:custGeom>
              <a:avLst/>
              <a:gdLst/>
              <a:ahLst/>
              <a:cxnLst/>
              <a:rect r="r" b="b" t="t" l="l"/>
              <a:pathLst>
                <a:path h="1203325" w="277114">
                  <a:moveTo>
                    <a:pt x="0" y="121539"/>
                  </a:moveTo>
                  <a:cubicBezTo>
                    <a:pt x="0" y="54610"/>
                    <a:pt x="52451" y="0"/>
                    <a:pt x="117475" y="0"/>
                  </a:cubicBez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cubicBezTo>
                    <a:pt x="224790" y="0"/>
                    <a:pt x="277114" y="54610"/>
                    <a:pt x="277114" y="121539"/>
                  </a:cubicBezTo>
                  <a:lnTo>
                    <a:pt x="277114" y="1081659"/>
                  </a:lnTo>
                  <a:lnTo>
                    <a:pt x="270764" y="1081659"/>
                  </a:lnTo>
                  <a:lnTo>
                    <a:pt x="277114" y="1081659"/>
                  </a:lnTo>
                  <a:cubicBezTo>
                    <a:pt x="277114" y="1148588"/>
                    <a:pt x="224663" y="1203198"/>
                    <a:pt x="159639" y="1203198"/>
                  </a:cubicBezTo>
                  <a:lnTo>
                    <a:pt x="159639" y="1196848"/>
                  </a:lnTo>
                  <a:lnTo>
                    <a:pt x="159639" y="1203198"/>
                  </a:lnTo>
                  <a:lnTo>
                    <a:pt x="117475" y="1203198"/>
                  </a:lnTo>
                  <a:lnTo>
                    <a:pt x="117475" y="1196848"/>
                  </a:lnTo>
                  <a:lnTo>
                    <a:pt x="117475" y="1203198"/>
                  </a:lnTo>
                  <a:cubicBezTo>
                    <a:pt x="52451" y="1203325"/>
                    <a:pt x="0" y="1148715"/>
                    <a:pt x="0" y="1081786"/>
                  </a:cubicBezTo>
                  <a:lnTo>
                    <a:pt x="0" y="121539"/>
                  </a:lnTo>
                  <a:lnTo>
                    <a:pt x="6350" y="121539"/>
                  </a:lnTo>
                  <a:lnTo>
                    <a:pt x="0" y="121539"/>
                  </a:lnTo>
                  <a:moveTo>
                    <a:pt x="12700" y="121539"/>
                  </a:moveTo>
                  <a:lnTo>
                    <a:pt x="12700" y="1081659"/>
                  </a:lnTo>
                  <a:lnTo>
                    <a:pt x="6350" y="1081659"/>
                  </a:lnTo>
                  <a:lnTo>
                    <a:pt x="12700" y="1081659"/>
                  </a:lnTo>
                  <a:cubicBezTo>
                    <a:pt x="12700" y="1141984"/>
                    <a:pt x="59817" y="1190498"/>
                    <a:pt x="117475" y="1190498"/>
                  </a:cubicBezTo>
                  <a:lnTo>
                    <a:pt x="159639" y="1190498"/>
                  </a:lnTo>
                  <a:cubicBezTo>
                    <a:pt x="217297" y="1190498"/>
                    <a:pt x="264414" y="1141984"/>
                    <a:pt x="264414" y="1081659"/>
                  </a:cubicBezTo>
                  <a:lnTo>
                    <a:pt x="264414" y="121539"/>
                  </a:lnTo>
                  <a:lnTo>
                    <a:pt x="270764" y="121539"/>
                  </a:lnTo>
                  <a:lnTo>
                    <a:pt x="264414" y="121539"/>
                  </a:lnTo>
                  <a:cubicBezTo>
                    <a:pt x="264541" y="61214"/>
                    <a:pt x="217424" y="12700"/>
                    <a:pt x="159766" y="12700"/>
                  </a:cubicBezTo>
                  <a:lnTo>
                    <a:pt x="117475" y="12700"/>
                  </a:lnTo>
                  <a:lnTo>
                    <a:pt x="117475" y="6350"/>
                  </a:lnTo>
                  <a:lnTo>
                    <a:pt x="117475" y="12700"/>
                  </a:lnTo>
                  <a:cubicBezTo>
                    <a:pt x="59817" y="12700"/>
                    <a:pt x="12700" y="61214"/>
                    <a:pt x="12700" y="12153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582788" y="5489674"/>
            <a:ext cx="604838" cy="604838"/>
            <a:chOff x="0" y="0"/>
            <a:chExt cx="806450" cy="8064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403225"/>
                  </a:moveTo>
                  <a:cubicBezTo>
                    <a:pt x="0" y="180467"/>
                    <a:pt x="180467" y="0"/>
                    <a:pt x="403225" y="0"/>
                  </a:cubicBezTo>
                  <a:cubicBezTo>
                    <a:pt x="405130" y="0"/>
                    <a:pt x="407035" y="889"/>
                    <a:pt x="408178" y="2413"/>
                  </a:cubicBezTo>
                  <a:lnTo>
                    <a:pt x="403225" y="6350"/>
                  </a:lnTo>
                  <a:lnTo>
                    <a:pt x="403225" y="0"/>
                  </a:lnTo>
                  <a:lnTo>
                    <a:pt x="403225" y="6350"/>
                  </a:lnTo>
                  <a:lnTo>
                    <a:pt x="403225" y="0"/>
                  </a:lnTo>
                  <a:cubicBezTo>
                    <a:pt x="625983" y="0"/>
                    <a:pt x="806450" y="180467"/>
                    <a:pt x="806450" y="403225"/>
                  </a:cubicBezTo>
                  <a:cubicBezTo>
                    <a:pt x="806450" y="405257"/>
                    <a:pt x="805561" y="407162"/>
                    <a:pt x="803910" y="408305"/>
                  </a:cubicBezTo>
                  <a:lnTo>
                    <a:pt x="800100" y="403225"/>
                  </a:lnTo>
                  <a:lnTo>
                    <a:pt x="806450" y="403225"/>
                  </a:lnTo>
                  <a:cubicBezTo>
                    <a:pt x="806450" y="625983"/>
                    <a:pt x="625983" y="806450"/>
                    <a:pt x="403225" y="806450"/>
                  </a:cubicBezTo>
                  <a:lnTo>
                    <a:pt x="403225" y="800100"/>
                  </a:lnTo>
                  <a:lnTo>
                    <a:pt x="403225" y="806450"/>
                  </a:lnTo>
                  <a:cubicBezTo>
                    <a:pt x="180467" y="806450"/>
                    <a:pt x="0" y="625983"/>
                    <a:pt x="0" y="403225"/>
                  </a:cubicBezTo>
                  <a:lnTo>
                    <a:pt x="6350" y="403225"/>
                  </a:lnTo>
                  <a:lnTo>
                    <a:pt x="0" y="403225"/>
                  </a:lnTo>
                  <a:moveTo>
                    <a:pt x="12700" y="403225"/>
                  </a:moveTo>
                  <a:lnTo>
                    <a:pt x="6350" y="403225"/>
                  </a:lnTo>
                  <a:lnTo>
                    <a:pt x="12700" y="403225"/>
                  </a:lnTo>
                  <a:cubicBezTo>
                    <a:pt x="12700" y="618871"/>
                    <a:pt x="187579" y="793750"/>
                    <a:pt x="403225" y="793750"/>
                  </a:cubicBezTo>
                  <a:cubicBezTo>
                    <a:pt x="618871" y="793750"/>
                    <a:pt x="793750" y="618871"/>
                    <a:pt x="793750" y="403225"/>
                  </a:cubicBezTo>
                  <a:cubicBezTo>
                    <a:pt x="793750" y="401193"/>
                    <a:pt x="794639" y="399288"/>
                    <a:pt x="796290" y="398145"/>
                  </a:cubicBezTo>
                  <a:lnTo>
                    <a:pt x="800100" y="403225"/>
                  </a:lnTo>
                  <a:lnTo>
                    <a:pt x="793750" y="403225"/>
                  </a:lnTo>
                  <a:cubicBezTo>
                    <a:pt x="793750" y="187579"/>
                    <a:pt x="618871" y="12700"/>
                    <a:pt x="403225" y="12700"/>
                  </a:cubicBezTo>
                  <a:cubicBezTo>
                    <a:pt x="401320" y="12700"/>
                    <a:pt x="399415" y="11811"/>
                    <a:pt x="398272" y="10287"/>
                  </a:cubicBezTo>
                  <a:lnTo>
                    <a:pt x="403225" y="6350"/>
                  </a:lnTo>
                  <a:lnTo>
                    <a:pt x="403225" y="12700"/>
                  </a:lnTo>
                  <a:cubicBezTo>
                    <a:pt x="187579" y="12700"/>
                    <a:pt x="12700" y="187579"/>
                    <a:pt x="12700" y="40322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736378" y="5643265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0625" t="0" r="-40625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381250" y="5496817"/>
            <a:ext cx="2480816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Soil Type 10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81250" y="5887790"/>
            <a:ext cx="14914512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High importance — soil composition directly influences species establishment and growth patterns.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078980" y="7009060"/>
            <a:ext cx="207913" cy="902494"/>
            <a:chOff x="0" y="0"/>
            <a:chExt cx="277217" cy="12033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264414" cy="1190625"/>
            </a:xfrm>
            <a:custGeom>
              <a:avLst/>
              <a:gdLst/>
              <a:ahLst/>
              <a:cxnLst/>
              <a:rect r="r" b="b" t="t" l="l"/>
              <a:pathLst>
                <a:path h="1190625" w="264414">
                  <a:moveTo>
                    <a:pt x="0" y="115189"/>
                  </a:moveTo>
                  <a:cubicBezTo>
                    <a:pt x="0" y="51562"/>
                    <a:pt x="49784" y="0"/>
                    <a:pt x="111125" y="0"/>
                  </a:cubicBezTo>
                  <a:lnTo>
                    <a:pt x="153289" y="0"/>
                  </a:lnTo>
                  <a:cubicBezTo>
                    <a:pt x="214630" y="0"/>
                    <a:pt x="264414" y="51562"/>
                    <a:pt x="264414" y="115189"/>
                  </a:cubicBezTo>
                  <a:lnTo>
                    <a:pt x="264414" y="1075309"/>
                  </a:lnTo>
                  <a:cubicBezTo>
                    <a:pt x="264414" y="1138936"/>
                    <a:pt x="214630" y="1190498"/>
                    <a:pt x="153289" y="1190498"/>
                  </a:cubicBezTo>
                  <a:lnTo>
                    <a:pt x="111125" y="1190498"/>
                  </a:lnTo>
                  <a:cubicBezTo>
                    <a:pt x="49784" y="1190625"/>
                    <a:pt x="0" y="1139063"/>
                    <a:pt x="0" y="107543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77114" cy="1203325"/>
            </a:xfrm>
            <a:custGeom>
              <a:avLst/>
              <a:gdLst/>
              <a:ahLst/>
              <a:cxnLst/>
              <a:rect r="r" b="b" t="t" l="l"/>
              <a:pathLst>
                <a:path h="1203325" w="277114">
                  <a:moveTo>
                    <a:pt x="0" y="121539"/>
                  </a:moveTo>
                  <a:cubicBezTo>
                    <a:pt x="0" y="54610"/>
                    <a:pt x="52451" y="0"/>
                    <a:pt x="117475" y="0"/>
                  </a:cubicBez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cubicBezTo>
                    <a:pt x="224790" y="0"/>
                    <a:pt x="277114" y="54610"/>
                    <a:pt x="277114" y="121539"/>
                  </a:cubicBezTo>
                  <a:lnTo>
                    <a:pt x="277114" y="1081659"/>
                  </a:lnTo>
                  <a:lnTo>
                    <a:pt x="270764" y="1081659"/>
                  </a:lnTo>
                  <a:lnTo>
                    <a:pt x="277114" y="1081659"/>
                  </a:lnTo>
                  <a:cubicBezTo>
                    <a:pt x="277114" y="1148588"/>
                    <a:pt x="224663" y="1203198"/>
                    <a:pt x="159639" y="1203198"/>
                  </a:cubicBezTo>
                  <a:lnTo>
                    <a:pt x="159639" y="1196848"/>
                  </a:lnTo>
                  <a:lnTo>
                    <a:pt x="159639" y="1203198"/>
                  </a:lnTo>
                  <a:lnTo>
                    <a:pt x="117475" y="1203198"/>
                  </a:lnTo>
                  <a:lnTo>
                    <a:pt x="117475" y="1196848"/>
                  </a:lnTo>
                  <a:lnTo>
                    <a:pt x="117475" y="1203198"/>
                  </a:lnTo>
                  <a:cubicBezTo>
                    <a:pt x="52451" y="1203325"/>
                    <a:pt x="0" y="1148715"/>
                    <a:pt x="0" y="1081786"/>
                  </a:cubicBezTo>
                  <a:lnTo>
                    <a:pt x="0" y="121539"/>
                  </a:lnTo>
                  <a:lnTo>
                    <a:pt x="6350" y="121539"/>
                  </a:lnTo>
                  <a:lnTo>
                    <a:pt x="0" y="121539"/>
                  </a:lnTo>
                  <a:moveTo>
                    <a:pt x="12700" y="121539"/>
                  </a:moveTo>
                  <a:lnTo>
                    <a:pt x="12700" y="1081659"/>
                  </a:lnTo>
                  <a:lnTo>
                    <a:pt x="6350" y="1081659"/>
                  </a:lnTo>
                  <a:lnTo>
                    <a:pt x="12700" y="1081659"/>
                  </a:lnTo>
                  <a:cubicBezTo>
                    <a:pt x="12700" y="1141984"/>
                    <a:pt x="59817" y="1190498"/>
                    <a:pt x="117475" y="1190498"/>
                  </a:cubicBezTo>
                  <a:lnTo>
                    <a:pt x="159639" y="1190498"/>
                  </a:lnTo>
                  <a:cubicBezTo>
                    <a:pt x="217297" y="1190498"/>
                    <a:pt x="264414" y="1141984"/>
                    <a:pt x="264414" y="1081659"/>
                  </a:cubicBezTo>
                  <a:lnTo>
                    <a:pt x="264414" y="121539"/>
                  </a:lnTo>
                  <a:lnTo>
                    <a:pt x="270764" y="121539"/>
                  </a:lnTo>
                  <a:lnTo>
                    <a:pt x="264414" y="121539"/>
                  </a:lnTo>
                  <a:cubicBezTo>
                    <a:pt x="264541" y="61214"/>
                    <a:pt x="217424" y="12700"/>
                    <a:pt x="159766" y="12700"/>
                  </a:cubicBezTo>
                  <a:lnTo>
                    <a:pt x="117475" y="12700"/>
                  </a:lnTo>
                  <a:lnTo>
                    <a:pt x="117475" y="6350"/>
                  </a:lnTo>
                  <a:lnTo>
                    <a:pt x="117475" y="12700"/>
                  </a:lnTo>
                  <a:cubicBezTo>
                    <a:pt x="59817" y="12700"/>
                    <a:pt x="12700" y="61214"/>
                    <a:pt x="12700" y="12153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880592" y="6878836"/>
            <a:ext cx="604838" cy="604838"/>
            <a:chOff x="0" y="0"/>
            <a:chExt cx="806450" cy="8064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403225"/>
                  </a:moveTo>
                  <a:cubicBezTo>
                    <a:pt x="0" y="180467"/>
                    <a:pt x="180467" y="0"/>
                    <a:pt x="403225" y="0"/>
                  </a:cubicBezTo>
                  <a:cubicBezTo>
                    <a:pt x="405130" y="0"/>
                    <a:pt x="407035" y="889"/>
                    <a:pt x="408178" y="2413"/>
                  </a:cubicBezTo>
                  <a:lnTo>
                    <a:pt x="403225" y="6350"/>
                  </a:lnTo>
                  <a:lnTo>
                    <a:pt x="403225" y="0"/>
                  </a:lnTo>
                  <a:lnTo>
                    <a:pt x="403225" y="6350"/>
                  </a:lnTo>
                  <a:lnTo>
                    <a:pt x="403225" y="0"/>
                  </a:lnTo>
                  <a:cubicBezTo>
                    <a:pt x="625983" y="0"/>
                    <a:pt x="806450" y="180467"/>
                    <a:pt x="806450" y="403225"/>
                  </a:cubicBezTo>
                  <a:cubicBezTo>
                    <a:pt x="806450" y="405257"/>
                    <a:pt x="805561" y="407162"/>
                    <a:pt x="803910" y="408305"/>
                  </a:cubicBezTo>
                  <a:lnTo>
                    <a:pt x="800100" y="403225"/>
                  </a:lnTo>
                  <a:lnTo>
                    <a:pt x="806450" y="403225"/>
                  </a:lnTo>
                  <a:cubicBezTo>
                    <a:pt x="806450" y="625983"/>
                    <a:pt x="625983" y="806450"/>
                    <a:pt x="403225" y="806450"/>
                  </a:cubicBezTo>
                  <a:lnTo>
                    <a:pt x="403225" y="800100"/>
                  </a:lnTo>
                  <a:lnTo>
                    <a:pt x="403225" y="806450"/>
                  </a:lnTo>
                  <a:cubicBezTo>
                    <a:pt x="180467" y="806450"/>
                    <a:pt x="0" y="625983"/>
                    <a:pt x="0" y="403225"/>
                  </a:cubicBezTo>
                  <a:lnTo>
                    <a:pt x="6350" y="403225"/>
                  </a:lnTo>
                  <a:lnTo>
                    <a:pt x="0" y="403225"/>
                  </a:lnTo>
                  <a:moveTo>
                    <a:pt x="12700" y="403225"/>
                  </a:moveTo>
                  <a:lnTo>
                    <a:pt x="6350" y="403225"/>
                  </a:lnTo>
                  <a:lnTo>
                    <a:pt x="12700" y="403225"/>
                  </a:lnTo>
                  <a:cubicBezTo>
                    <a:pt x="12700" y="618871"/>
                    <a:pt x="187579" y="793750"/>
                    <a:pt x="403225" y="793750"/>
                  </a:cubicBezTo>
                  <a:cubicBezTo>
                    <a:pt x="618871" y="793750"/>
                    <a:pt x="793750" y="618871"/>
                    <a:pt x="793750" y="403225"/>
                  </a:cubicBezTo>
                  <a:cubicBezTo>
                    <a:pt x="793750" y="401193"/>
                    <a:pt x="794639" y="399288"/>
                    <a:pt x="796290" y="398145"/>
                  </a:cubicBezTo>
                  <a:lnTo>
                    <a:pt x="800100" y="403225"/>
                  </a:lnTo>
                  <a:lnTo>
                    <a:pt x="793750" y="403225"/>
                  </a:lnTo>
                  <a:cubicBezTo>
                    <a:pt x="793750" y="187579"/>
                    <a:pt x="618871" y="12700"/>
                    <a:pt x="403225" y="12700"/>
                  </a:cubicBezTo>
                  <a:cubicBezTo>
                    <a:pt x="401320" y="12700"/>
                    <a:pt x="399415" y="11811"/>
                    <a:pt x="398272" y="10287"/>
                  </a:cubicBezTo>
                  <a:lnTo>
                    <a:pt x="403225" y="6350"/>
                  </a:lnTo>
                  <a:lnTo>
                    <a:pt x="403225" y="12700"/>
                  </a:lnTo>
                  <a:cubicBezTo>
                    <a:pt x="187579" y="12700"/>
                    <a:pt x="12700" y="187579"/>
                    <a:pt x="12700" y="40322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41" id="41" descr="preencoded.png"/>
          <p:cNvSpPr/>
          <p:nvPr/>
        </p:nvSpPr>
        <p:spPr>
          <a:xfrm flipH="false" flipV="false" rot="0">
            <a:off x="2034182" y="7032426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7" y="0"/>
                </a:lnTo>
                <a:lnTo>
                  <a:pt x="297657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9687" r="0" b="-29687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679055" y="6885980"/>
            <a:ext cx="4010918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Horizontal Distance to Roadways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79055" y="7276951"/>
            <a:ext cx="14616707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Human accessibility factor — proximity to development influences forest composition and disturbance.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781175" y="8398222"/>
            <a:ext cx="207912" cy="902494"/>
            <a:chOff x="0" y="0"/>
            <a:chExt cx="277217" cy="120332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350" y="6350"/>
              <a:ext cx="264414" cy="1190625"/>
            </a:xfrm>
            <a:custGeom>
              <a:avLst/>
              <a:gdLst/>
              <a:ahLst/>
              <a:cxnLst/>
              <a:rect r="r" b="b" t="t" l="l"/>
              <a:pathLst>
                <a:path h="1190625" w="264414">
                  <a:moveTo>
                    <a:pt x="0" y="115189"/>
                  </a:moveTo>
                  <a:cubicBezTo>
                    <a:pt x="0" y="51562"/>
                    <a:pt x="49784" y="0"/>
                    <a:pt x="111125" y="0"/>
                  </a:cubicBezTo>
                  <a:lnTo>
                    <a:pt x="153289" y="0"/>
                  </a:lnTo>
                  <a:cubicBezTo>
                    <a:pt x="214630" y="0"/>
                    <a:pt x="264414" y="51562"/>
                    <a:pt x="264414" y="115189"/>
                  </a:cubicBezTo>
                  <a:lnTo>
                    <a:pt x="264414" y="1075309"/>
                  </a:lnTo>
                  <a:cubicBezTo>
                    <a:pt x="264414" y="1138936"/>
                    <a:pt x="214630" y="1190498"/>
                    <a:pt x="153289" y="1190498"/>
                  </a:cubicBezTo>
                  <a:lnTo>
                    <a:pt x="111125" y="1190498"/>
                  </a:lnTo>
                  <a:cubicBezTo>
                    <a:pt x="49784" y="1190625"/>
                    <a:pt x="0" y="1139063"/>
                    <a:pt x="0" y="1075436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77114" cy="1203325"/>
            </a:xfrm>
            <a:custGeom>
              <a:avLst/>
              <a:gdLst/>
              <a:ahLst/>
              <a:cxnLst/>
              <a:rect r="r" b="b" t="t" l="l"/>
              <a:pathLst>
                <a:path h="1203325" w="277114">
                  <a:moveTo>
                    <a:pt x="0" y="121539"/>
                  </a:moveTo>
                  <a:cubicBezTo>
                    <a:pt x="0" y="54610"/>
                    <a:pt x="52451" y="0"/>
                    <a:pt x="117475" y="0"/>
                  </a:cubicBez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lnTo>
                    <a:pt x="159639" y="6350"/>
                  </a:lnTo>
                  <a:lnTo>
                    <a:pt x="159639" y="0"/>
                  </a:lnTo>
                  <a:cubicBezTo>
                    <a:pt x="224790" y="0"/>
                    <a:pt x="277114" y="54610"/>
                    <a:pt x="277114" y="121539"/>
                  </a:cubicBezTo>
                  <a:lnTo>
                    <a:pt x="277114" y="1081659"/>
                  </a:lnTo>
                  <a:lnTo>
                    <a:pt x="270764" y="1081659"/>
                  </a:lnTo>
                  <a:lnTo>
                    <a:pt x="277114" y="1081659"/>
                  </a:lnTo>
                  <a:cubicBezTo>
                    <a:pt x="277114" y="1148588"/>
                    <a:pt x="224663" y="1203198"/>
                    <a:pt x="159639" y="1203198"/>
                  </a:cubicBezTo>
                  <a:lnTo>
                    <a:pt x="159639" y="1196848"/>
                  </a:lnTo>
                  <a:lnTo>
                    <a:pt x="159639" y="1203198"/>
                  </a:lnTo>
                  <a:lnTo>
                    <a:pt x="117475" y="1203198"/>
                  </a:lnTo>
                  <a:lnTo>
                    <a:pt x="117475" y="1196848"/>
                  </a:lnTo>
                  <a:lnTo>
                    <a:pt x="117475" y="1203198"/>
                  </a:lnTo>
                  <a:cubicBezTo>
                    <a:pt x="52451" y="1203325"/>
                    <a:pt x="0" y="1148715"/>
                    <a:pt x="0" y="1081786"/>
                  </a:cubicBezTo>
                  <a:lnTo>
                    <a:pt x="0" y="121539"/>
                  </a:lnTo>
                  <a:lnTo>
                    <a:pt x="6350" y="121539"/>
                  </a:lnTo>
                  <a:lnTo>
                    <a:pt x="0" y="121539"/>
                  </a:lnTo>
                  <a:moveTo>
                    <a:pt x="12700" y="121539"/>
                  </a:moveTo>
                  <a:lnTo>
                    <a:pt x="12700" y="1081659"/>
                  </a:lnTo>
                  <a:lnTo>
                    <a:pt x="6350" y="1081659"/>
                  </a:lnTo>
                  <a:lnTo>
                    <a:pt x="12700" y="1081659"/>
                  </a:lnTo>
                  <a:cubicBezTo>
                    <a:pt x="12700" y="1141984"/>
                    <a:pt x="59817" y="1190498"/>
                    <a:pt x="117475" y="1190498"/>
                  </a:cubicBezTo>
                  <a:lnTo>
                    <a:pt x="159639" y="1190498"/>
                  </a:lnTo>
                  <a:cubicBezTo>
                    <a:pt x="217297" y="1190498"/>
                    <a:pt x="264414" y="1141984"/>
                    <a:pt x="264414" y="1081659"/>
                  </a:cubicBezTo>
                  <a:lnTo>
                    <a:pt x="264414" y="121539"/>
                  </a:lnTo>
                  <a:lnTo>
                    <a:pt x="270764" y="121539"/>
                  </a:lnTo>
                  <a:lnTo>
                    <a:pt x="264414" y="121539"/>
                  </a:lnTo>
                  <a:cubicBezTo>
                    <a:pt x="264541" y="61214"/>
                    <a:pt x="217424" y="12700"/>
                    <a:pt x="159766" y="12700"/>
                  </a:cubicBezTo>
                  <a:lnTo>
                    <a:pt x="117475" y="12700"/>
                  </a:lnTo>
                  <a:lnTo>
                    <a:pt x="117475" y="6350"/>
                  </a:lnTo>
                  <a:lnTo>
                    <a:pt x="117475" y="12700"/>
                  </a:lnTo>
                  <a:cubicBezTo>
                    <a:pt x="59817" y="12700"/>
                    <a:pt x="12700" y="61214"/>
                    <a:pt x="12700" y="121539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582788" y="8267997"/>
            <a:ext cx="604838" cy="604838"/>
            <a:chOff x="0" y="0"/>
            <a:chExt cx="806450" cy="8064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6350" y="635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06450" cy="806450"/>
            </a:xfrm>
            <a:custGeom>
              <a:avLst/>
              <a:gdLst/>
              <a:ahLst/>
              <a:cxnLst/>
              <a:rect r="r" b="b" t="t" l="l"/>
              <a:pathLst>
                <a:path h="806450" w="806450">
                  <a:moveTo>
                    <a:pt x="0" y="403225"/>
                  </a:moveTo>
                  <a:cubicBezTo>
                    <a:pt x="0" y="180467"/>
                    <a:pt x="180467" y="0"/>
                    <a:pt x="403225" y="0"/>
                  </a:cubicBezTo>
                  <a:cubicBezTo>
                    <a:pt x="405130" y="0"/>
                    <a:pt x="407035" y="889"/>
                    <a:pt x="408178" y="2413"/>
                  </a:cubicBezTo>
                  <a:lnTo>
                    <a:pt x="403225" y="6350"/>
                  </a:lnTo>
                  <a:lnTo>
                    <a:pt x="403225" y="0"/>
                  </a:lnTo>
                  <a:lnTo>
                    <a:pt x="403225" y="6350"/>
                  </a:lnTo>
                  <a:lnTo>
                    <a:pt x="403225" y="0"/>
                  </a:lnTo>
                  <a:cubicBezTo>
                    <a:pt x="625983" y="0"/>
                    <a:pt x="806450" y="180467"/>
                    <a:pt x="806450" y="403225"/>
                  </a:cubicBezTo>
                  <a:cubicBezTo>
                    <a:pt x="806450" y="405257"/>
                    <a:pt x="805561" y="407162"/>
                    <a:pt x="803910" y="408305"/>
                  </a:cubicBezTo>
                  <a:lnTo>
                    <a:pt x="800100" y="403225"/>
                  </a:lnTo>
                  <a:lnTo>
                    <a:pt x="806450" y="403225"/>
                  </a:lnTo>
                  <a:cubicBezTo>
                    <a:pt x="806450" y="625983"/>
                    <a:pt x="625983" y="806450"/>
                    <a:pt x="403225" y="806450"/>
                  </a:cubicBezTo>
                  <a:lnTo>
                    <a:pt x="403225" y="800100"/>
                  </a:lnTo>
                  <a:lnTo>
                    <a:pt x="403225" y="806450"/>
                  </a:lnTo>
                  <a:cubicBezTo>
                    <a:pt x="180467" y="806450"/>
                    <a:pt x="0" y="625983"/>
                    <a:pt x="0" y="403225"/>
                  </a:cubicBezTo>
                  <a:lnTo>
                    <a:pt x="6350" y="403225"/>
                  </a:lnTo>
                  <a:lnTo>
                    <a:pt x="0" y="403225"/>
                  </a:lnTo>
                  <a:moveTo>
                    <a:pt x="12700" y="403225"/>
                  </a:moveTo>
                  <a:lnTo>
                    <a:pt x="6350" y="403225"/>
                  </a:lnTo>
                  <a:lnTo>
                    <a:pt x="12700" y="403225"/>
                  </a:lnTo>
                  <a:cubicBezTo>
                    <a:pt x="12700" y="618871"/>
                    <a:pt x="187579" y="793750"/>
                    <a:pt x="403225" y="793750"/>
                  </a:cubicBezTo>
                  <a:cubicBezTo>
                    <a:pt x="618871" y="793750"/>
                    <a:pt x="793750" y="618871"/>
                    <a:pt x="793750" y="403225"/>
                  </a:cubicBezTo>
                  <a:cubicBezTo>
                    <a:pt x="793750" y="401193"/>
                    <a:pt x="794639" y="399288"/>
                    <a:pt x="796290" y="398145"/>
                  </a:cubicBezTo>
                  <a:lnTo>
                    <a:pt x="800100" y="403225"/>
                  </a:lnTo>
                  <a:lnTo>
                    <a:pt x="793750" y="403225"/>
                  </a:lnTo>
                  <a:cubicBezTo>
                    <a:pt x="793750" y="187579"/>
                    <a:pt x="618871" y="12700"/>
                    <a:pt x="403225" y="12700"/>
                  </a:cubicBezTo>
                  <a:cubicBezTo>
                    <a:pt x="401320" y="12700"/>
                    <a:pt x="399415" y="11811"/>
                    <a:pt x="398272" y="10287"/>
                  </a:cubicBezTo>
                  <a:lnTo>
                    <a:pt x="403225" y="6350"/>
                  </a:lnTo>
                  <a:lnTo>
                    <a:pt x="403225" y="12700"/>
                  </a:lnTo>
                  <a:cubicBezTo>
                    <a:pt x="187579" y="12700"/>
                    <a:pt x="12700" y="187579"/>
                    <a:pt x="12700" y="40322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50" id="50" descr="preencoded.png"/>
          <p:cNvSpPr/>
          <p:nvPr/>
        </p:nvSpPr>
        <p:spPr>
          <a:xfrm flipH="false" flipV="false" rot="0">
            <a:off x="1736378" y="8421589"/>
            <a:ext cx="297656" cy="297656"/>
          </a:xfrm>
          <a:custGeom>
            <a:avLst/>
            <a:gdLst/>
            <a:ahLst/>
            <a:cxnLst/>
            <a:rect r="r" b="b" t="t" l="l"/>
            <a:pathLst>
              <a:path h="297656" w="297656">
                <a:moveTo>
                  <a:pt x="0" y="0"/>
                </a:moveTo>
                <a:lnTo>
                  <a:pt x="297656" y="0"/>
                </a:lnTo>
                <a:lnTo>
                  <a:pt x="297656" y="297656"/>
                </a:lnTo>
                <a:lnTo>
                  <a:pt x="0" y="2976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812" r="0" b="-7812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2381250" y="8275141"/>
            <a:ext cx="3959870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Euclidean Distance to Hydrology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381250" y="8666113"/>
            <a:ext cx="14914512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Engineered feature — water proximity proves critical for ecosystem classification and moisture regimes.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75937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951608"/>
            <a:ext cx="9455050" cy="6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Comprehensive Model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906489"/>
            <a:ext cx="944552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Our ensemble model demonstrates exceptional performance across multiple evaluation metrics, achieving 97.5% accuracy in predicting forest cover types from cartographic variables.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7" y="3076724"/>
            <a:ext cx="4084208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649713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Accuracy: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97.5%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064348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Precision: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97.3%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478983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Recall: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97.2%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4893617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F1-Score: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97.2%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3932" y="3076724"/>
            <a:ext cx="3401546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Model Robustness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83932" y="3649713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Minimal overfitting (&lt;3%)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83932" y="4064348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Consistent across all data splits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83932" y="4478983"/>
            <a:ext cx="4463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Stable prediction confidence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5614095"/>
            <a:ext cx="4616500" cy="1905446"/>
            <a:chOff x="0" y="0"/>
            <a:chExt cx="6155333" cy="25405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55309" cy="2540635"/>
            </a:xfrm>
            <a:custGeom>
              <a:avLst/>
              <a:gdLst/>
              <a:ahLst/>
              <a:cxnLst/>
              <a:rect r="r" b="b" t="t" l="l"/>
              <a:pathLst>
                <a:path h="2540635" w="6155309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6112764" y="0"/>
                  </a:lnTo>
                  <a:cubicBezTo>
                    <a:pt x="6136259" y="0"/>
                    <a:pt x="6155309" y="19050"/>
                    <a:pt x="6155309" y="42545"/>
                  </a:cubicBezTo>
                  <a:lnTo>
                    <a:pt x="6155309" y="2498090"/>
                  </a:lnTo>
                  <a:cubicBezTo>
                    <a:pt x="6155309" y="2521585"/>
                    <a:pt x="6136259" y="2540635"/>
                    <a:pt x="6112764" y="2540635"/>
                  </a:cubicBezTo>
                  <a:lnTo>
                    <a:pt x="42545" y="2540635"/>
                  </a:lnTo>
                  <a:cubicBezTo>
                    <a:pt x="19050" y="2540635"/>
                    <a:pt x="0" y="2521585"/>
                    <a:pt x="0" y="249809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04764" y="5807571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Best Performer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764" y="6219676"/>
            <a:ext cx="419144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Lodgepole Pine: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99% accuracy with highly distinctive elevation and soil features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821264" y="5614095"/>
            <a:ext cx="4616500" cy="1905446"/>
            <a:chOff x="0" y="0"/>
            <a:chExt cx="6155333" cy="25405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55309" cy="2540635"/>
            </a:xfrm>
            <a:custGeom>
              <a:avLst/>
              <a:gdLst/>
              <a:ahLst/>
              <a:cxnLst/>
              <a:rect r="r" b="b" t="t" l="l"/>
              <a:pathLst>
                <a:path h="2540635" w="6155309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6112764" y="0"/>
                  </a:lnTo>
                  <a:cubicBezTo>
                    <a:pt x="6136259" y="0"/>
                    <a:pt x="6155309" y="19050"/>
                    <a:pt x="6155309" y="42545"/>
                  </a:cubicBezTo>
                  <a:lnTo>
                    <a:pt x="6155309" y="2498090"/>
                  </a:lnTo>
                  <a:cubicBezTo>
                    <a:pt x="6155309" y="2521585"/>
                    <a:pt x="6136259" y="2540635"/>
                    <a:pt x="6112764" y="2540635"/>
                  </a:cubicBezTo>
                  <a:lnTo>
                    <a:pt x="42545" y="2540635"/>
                  </a:lnTo>
                  <a:cubicBezTo>
                    <a:pt x="19050" y="2540635"/>
                    <a:pt x="0" y="2521585"/>
                    <a:pt x="0" y="249809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033790" y="5807571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Most Challenging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33790" y="6219676"/>
            <a:ext cx="4191446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Cottonwood: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92% accuracy due to overlapping terrain characteristics with other species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92238" y="7732067"/>
            <a:ext cx="9445526" cy="1565225"/>
            <a:chOff x="0" y="0"/>
            <a:chExt cx="12594035" cy="20869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94082" cy="2086991"/>
            </a:xfrm>
            <a:custGeom>
              <a:avLst/>
              <a:gdLst/>
              <a:ahLst/>
              <a:cxnLst/>
              <a:rect r="r" b="b" t="t" l="l"/>
              <a:pathLst>
                <a:path h="2086991" w="12594082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12551537" y="0"/>
                  </a:lnTo>
                  <a:cubicBezTo>
                    <a:pt x="12575032" y="0"/>
                    <a:pt x="12594082" y="19050"/>
                    <a:pt x="12594082" y="42545"/>
                  </a:cubicBezTo>
                  <a:lnTo>
                    <a:pt x="12594082" y="2044446"/>
                  </a:lnTo>
                  <a:cubicBezTo>
                    <a:pt x="12594082" y="2067941"/>
                    <a:pt x="12575032" y="2086991"/>
                    <a:pt x="12551537" y="2086991"/>
                  </a:cubicBezTo>
                  <a:lnTo>
                    <a:pt x="42545" y="2086991"/>
                  </a:lnTo>
                  <a:cubicBezTo>
                    <a:pt x="19050" y="2086991"/>
                    <a:pt x="0" y="2067941"/>
                    <a:pt x="0" y="204444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04764" y="7925544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Error Patterns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4764" y="8337649"/>
            <a:ext cx="9020472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Primary confusion occurs between forest types with similar elevation ranges and terrain features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814834"/>
            <a:ext cx="71302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Confusion Matrix Deep Dive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1638597"/>
            <a:ext cx="9445526" cy="65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The confusion matrix reveals strong model performance with predictions concentrated along the diagonal, indicating accurate classification across all seven forest cover types.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40712" y="2492425"/>
            <a:ext cx="4649689" cy="1708100"/>
            <a:chOff x="0" y="0"/>
            <a:chExt cx="6199585" cy="227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6174232" cy="2252091"/>
            </a:xfrm>
            <a:custGeom>
              <a:avLst/>
              <a:gdLst/>
              <a:ahLst/>
              <a:cxnLst/>
              <a:rect r="r" b="b" t="t" l="l"/>
              <a:pathLst>
                <a:path h="2252091" w="6174232">
                  <a:moveTo>
                    <a:pt x="0" y="121920"/>
                  </a:moveTo>
                  <a:cubicBezTo>
                    <a:pt x="0" y="54610"/>
                    <a:pt x="54991" y="0"/>
                    <a:pt x="122809" y="0"/>
                  </a:cubicBezTo>
                  <a:lnTo>
                    <a:pt x="6051423" y="0"/>
                  </a:lnTo>
                  <a:cubicBezTo>
                    <a:pt x="6119241" y="0"/>
                    <a:pt x="6174232" y="54610"/>
                    <a:pt x="6174232" y="121920"/>
                  </a:cubicBezTo>
                  <a:lnTo>
                    <a:pt x="6174232" y="2130171"/>
                  </a:lnTo>
                  <a:cubicBezTo>
                    <a:pt x="6174232" y="2197481"/>
                    <a:pt x="6119241" y="2252091"/>
                    <a:pt x="6051423" y="2252091"/>
                  </a:cubicBezTo>
                  <a:lnTo>
                    <a:pt x="122809" y="2252091"/>
                  </a:lnTo>
                  <a:cubicBezTo>
                    <a:pt x="54991" y="2252091"/>
                    <a:pt x="0" y="2197481"/>
                    <a:pt x="0" y="2130171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99632" cy="2277491"/>
            </a:xfrm>
            <a:custGeom>
              <a:avLst/>
              <a:gdLst/>
              <a:ahLst/>
              <a:cxnLst/>
              <a:rect r="r" b="b" t="t" l="l"/>
              <a:pathLst>
                <a:path h="2277491" w="6199632">
                  <a:moveTo>
                    <a:pt x="0" y="134620"/>
                  </a:moveTo>
                  <a:cubicBezTo>
                    <a:pt x="0" y="60198"/>
                    <a:pt x="60706" y="0"/>
                    <a:pt x="135509" y="0"/>
                  </a:cubicBezTo>
                  <a:lnTo>
                    <a:pt x="6064123" y="0"/>
                  </a:lnTo>
                  <a:lnTo>
                    <a:pt x="6064123" y="12700"/>
                  </a:lnTo>
                  <a:lnTo>
                    <a:pt x="6064123" y="0"/>
                  </a:lnTo>
                  <a:cubicBezTo>
                    <a:pt x="6138926" y="0"/>
                    <a:pt x="6199632" y="60198"/>
                    <a:pt x="6199632" y="134620"/>
                  </a:cubicBezTo>
                  <a:lnTo>
                    <a:pt x="6186932" y="134620"/>
                  </a:lnTo>
                  <a:lnTo>
                    <a:pt x="6199632" y="134620"/>
                  </a:lnTo>
                  <a:lnTo>
                    <a:pt x="6199632" y="2142871"/>
                  </a:lnTo>
                  <a:lnTo>
                    <a:pt x="6186932" y="2142871"/>
                  </a:lnTo>
                  <a:lnTo>
                    <a:pt x="6199632" y="2142871"/>
                  </a:lnTo>
                  <a:cubicBezTo>
                    <a:pt x="6199632" y="2217293"/>
                    <a:pt x="6138926" y="2277491"/>
                    <a:pt x="6064123" y="2277491"/>
                  </a:cubicBezTo>
                  <a:lnTo>
                    <a:pt x="6064123" y="2264791"/>
                  </a:lnTo>
                  <a:lnTo>
                    <a:pt x="6064123" y="2277491"/>
                  </a:lnTo>
                  <a:lnTo>
                    <a:pt x="135509" y="2277491"/>
                  </a:lnTo>
                  <a:lnTo>
                    <a:pt x="135509" y="2264791"/>
                  </a:lnTo>
                  <a:lnTo>
                    <a:pt x="135509" y="2277491"/>
                  </a:lnTo>
                  <a:cubicBezTo>
                    <a:pt x="60706" y="2277491"/>
                    <a:pt x="0" y="2217293"/>
                    <a:pt x="0" y="214287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142871"/>
                  </a:lnTo>
                  <a:lnTo>
                    <a:pt x="12700" y="2142871"/>
                  </a:lnTo>
                  <a:lnTo>
                    <a:pt x="25400" y="2142871"/>
                  </a:lnTo>
                  <a:cubicBezTo>
                    <a:pt x="25400" y="2203069"/>
                    <a:pt x="74549" y="2252091"/>
                    <a:pt x="135509" y="2252091"/>
                  </a:cubicBezTo>
                  <a:lnTo>
                    <a:pt x="6064123" y="2252091"/>
                  </a:lnTo>
                  <a:cubicBezTo>
                    <a:pt x="6124956" y="2252091"/>
                    <a:pt x="6174232" y="2203069"/>
                    <a:pt x="6174232" y="2142871"/>
                  </a:cubicBezTo>
                  <a:lnTo>
                    <a:pt x="6174232" y="134620"/>
                  </a:lnTo>
                  <a:cubicBezTo>
                    <a:pt x="6174232" y="74422"/>
                    <a:pt x="6125083" y="25400"/>
                    <a:pt x="6064123" y="25400"/>
                  </a:cubicBezTo>
                  <a:lnTo>
                    <a:pt x="135509" y="25400"/>
                  </a:lnTo>
                  <a:lnTo>
                    <a:pt x="135509" y="12700"/>
                  </a:lnTo>
                  <a:lnTo>
                    <a:pt x="135509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31188" y="2501950"/>
            <a:ext cx="76200" cy="1689050"/>
            <a:chOff x="0" y="0"/>
            <a:chExt cx="101600" cy="22520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600" cy="2252091"/>
            </a:xfrm>
            <a:custGeom>
              <a:avLst/>
              <a:gdLst/>
              <a:ahLst/>
              <a:cxnLst/>
              <a:rect r="r" b="b" t="t" l="l"/>
              <a:pathLst>
                <a:path h="2252091" w="101600">
                  <a:moveTo>
                    <a:pt x="0" y="36830"/>
                  </a:moveTo>
                  <a:cubicBezTo>
                    <a:pt x="0" y="16510"/>
                    <a:pt x="16510" y="0"/>
                    <a:pt x="36830" y="0"/>
                  </a:cubicBezTo>
                  <a:lnTo>
                    <a:pt x="64770" y="0"/>
                  </a:lnTo>
                  <a:cubicBezTo>
                    <a:pt x="85090" y="0"/>
                    <a:pt x="101600" y="16510"/>
                    <a:pt x="101600" y="36830"/>
                  </a:cubicBezTo>
                  <a:lnTo>
                    <a:pt x="101600" y="2215261"/>
                  </a:lnTo>
                  <a:cubicBezTo>
                    <a:pt x="101600" y="2235581"/>
                    <a:pt x="85090" y="2252091"/>
                    <a:pt x="64770" y="2252091"/>
                  </a:cubicBezTo>
                  <a:lnTo>
                    <a:pt x="36830" y="2252091"/>
                  </a:lnTo>
                  <a:cubicBezTo>
                    <a:pt x="16510" y="2252091"/>
                    <a:pt x="0" y="2235581"/>
                    <a:pt x="0" y="2215261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10686" y="2676674"/>
            <a:ext cx="387970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Strong Diagonal Pattern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0686" y="3036986"/>
            <a:ext cx="4166890" cy="95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Correct predictions dominate the matrix, with minimal off-diagonal confusion demonstrating reliable classification capability.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655600" y="2492425"/>
            <a:ext cx="4649689" cy="1708100"/>
            <a:chOff x="0" y="0"/>
            <a:chExt cx="6199585" cy="22774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6174232" cy="2252091"/>
            </a:xfrm>
            <a:custGeom>
              <a:avLst/>
              <a:gdLst/>
              <a:ahLst/>
              <a:cxnLst/>
              <a:rect r="r" b="b" t="t" l="l"/>
              <a:pathLst>
                <a:path h="2252091" w="6174232">
                  <a:moveTo>
                    <a:pt x="0" y="121920"/>
                  </a:moveTo>
                  <a:cubicBezTo>
                    <a:pt x="0" y="54610"/>
                    <a:pt x="54991" y="0"/>
                    <a:pt x="122809" y="0"/>
                  </a:cubicBezTo>
                  <a:lnTo>
                    <a:pt x="6051423" y="0"/>
                  </a:lnTo>
                  <a:cubicBezTo>
                    <a:pt x="6119241" y="0"/>
                    <a:pt x="6174232" y="54610"/>
                    <a:pt x="6174232" y="121920"/>
                  </a:cubicBezTo>
                  <a:lnTo>
                    <a:pt x="6174232" y="2130171"/>
                  </a:lnTo>
                  <a:cubicBezTo>
                    <a:pt x="6174232" y="2197481"/>
                    <a:pt x="6119241" y="2252091"/>
                    <a:pt x="6051423" y="2252091"/>
                  </a:cubicBezTo>
                  <a:lnTo>
                    <a:pt x="122809" y="2252091"/>
                  </a:lnTo>
                  <a:cubicBezTo>
                    <a:pt x="54991" y="2252091"/>
                    <a:pt x="0" y="2197481"/>
                    <a:pt x="0" y="2130171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99632" cy="2277491"/>
            </a:xfrm>
            <a:custGeom>
              <a:avLst/>
              <a:gdLst/>
              <a:ahLst/>
              <a:cxnLst/>
              <a:rect r="r" b="b" t="t" l="l"/>
              <a:pathLst>
                <a:path h="2277491" w="6199632">
                  <a:moveTo>
                    <a:pt x="0" y="134620"/>
                  </a:moveTo>
                  <a:cubicBezTo>
                    <a:pt x="0" y="60198"/>
                    <a:pt x="60706" y="0"/>
                    <a:pt x="135509" y="0"/>
                  </a:cubicBezTo>
                  <a:lnTo>
                    <a:pt x="6064123" y="0"/>
                  </a:lnTo>
                  <a:lnTo>
                    <a:pt x="6064123" y="12700"/>
                  </a:lnTo>
                  <a:lnTo>
                    <a:pt x="6064123" y="0"/>
                  </a:lnTo>
                  <a:cubicBezTo>
                    <a:pt x="6138926" y="0"/>
                    <a:pt x="6199632" y="60198"/>
                    <a:pt x="6199632" y="134620"/>
                  </a:cubicBezTo>
                  <a:lnTo>
                    <a:pt x="6186932" y="134620"/>
                  </a:lnTo>
                  <a:lnTo>
                    <a:pt x="6199632" y="134620"/>
                  </a:lnTo>
                  <a:lnTo>
                    <a:pt x="6199632" y="2142871"/>
                  </a:lnTo>
                  <a:lnTo>
                    <a:pt x="6186932" y="2142871"/>
                  </a:lnTo>
                  <a:lnTo>
                    <a:pt x="6199632" y="2142871"/>
                  </a:lnTo>
                  <a:cubicBezTo>
                    <a:pt x="6199632" y="2217293"/>
                    <a:pt x="6138926" y="2277491"/>
                    <a:pt x="6064123" y="2277491"/>
                  </a:cubicBezTo>
                  <a:lnTo>
                    <a:pt x="6064123" y="2264791"/>
                  </a:lnTo>
                  <a:lnTo>
                    <a:pt x="6064123" y="2277491"/>
                  </a:lnTo>
                  <a:lnTo>
                    <a:pt x="135509" y="2277491"/>
                  </a:lnTo>
                  <a:lnTo>
                    <a:pt x="135509" y="2264791"/>
                  </a:lnTo>
                  <a:lnTo>
                    <a:pt x="135509" y="2277491"/>
                  </a:lnTo>
                  <a:cubicBezTo>
                    <a:pt x="60706" y="2277491"/>
                    <a:pt x="0" y="2217293"/>
                    <a:pt x="0" y="214287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142871"/>
                  </a:lnTo>
                  <a:lnTo>
                    <a:pt x="12700" y="2142871"/>
                  </a:lnTo>
                  <a:lnTo>
                    <a:pt x="25400" y="2142871"/>
                  </a:lnTo>
                  <a:cubicBezTo>
                    <a:pt x="25400" y="2203069"/>
                    <a:pt x="74549" y="2252091"/>
                    <a:pt x="135509" y="2252091"/>
                  </a:cubicBezTo>
                  <a:lnTo>
                    <a:pt x="6064123" y="2252091"/>
                  </a:lnTo>
                  <a:cubicBezTo>
                    <a:pt x="6124956" y="2252091"/>
                    <a:pt x="6174232" y="2203069"/>
                    <a:pt x="6174232" y="2142871"/>
                  </a:cubicBezTo>
                  <a:lnTo>
                    <a:pt x="6174232" y="134620"/>
                  </a:lnTo>
                  <a:cubicBezTo>
                    <a:pt x="6174232" y="74422"/>
                    <a:pt x="6125083" y="25400"/>
                    <a:pt x="6064123" y="25400"/>
                  </a:cubicBezTo>
                  <a:lnTo>
                    <a:pt x="135509" y="25400"/>
                  </a:lnTo>
                  <a:lnTo>
                    <a:pt x="135509" y="12700"/>
                  </a:lnTo>
                  <a:lnTo>
                    <a:pt x="135509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46075" y="2501950"/>
            <a:ext cx="76200" cy="1689050"/>
            <a:chOff x="0" y="0"/>
            <a:chExt cx="101600" cy="22520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600" cy="2252091"/>
            </a:xfrm>
            <a:custGeom>
              <a:avLst/>
              <a:gdLst/>
              <a:ahLst/>
              <a:cxnLst/>
              <a:rect r="r" b="b" t="t" l="l"/>
              <a:pathLst>
                <a:path h="2252091" w="101600">
                  <a:moveTo>
                    <a:pt x="0" y="36830"/>
                  </a:moveTo>
                  <a:cubicBezTo>
                    <a:pt x="0" y="16510"/>
                    <a:pt x="16510" y="0"/>
                    <a:pt x="36830" y="0"/>
                  </a:cubicBezTo>
                  <a:lnTo>
                    <a:pt x="64770" y="0"/>
                  </a:lnTo>
                  <a:cubicBezTo>
                    <a:pt x="85090" y="0"/>
                    <a:pt x="101600" y="16510"/>
                    <a:pt x="101600" y="36830"/>
                  </a:cubicBezTo>
                  <a:lnTo>
                    <a:pt x="101600" y="2215261"/>
                  </a:lnTo>
                  <a:cubicBezTo>
                    <a:pt x="101600" y="2235581"/>
                    <a:pt x="85090" y="2252091"/>
                    <a:pt x="64770" y="2252091"/>
                  </a:cubicBezTo>
                  <a:lnTo>
                    <a:pt x="36830" y="2252091"/>
                  </a:lnTo>
                  <a:cubicBezTo>
                    <a:pt x="16510" y="2252091"/>
                    <a:pt x="0" y="2235581"/>
                    <a:pt x="0" y="2215261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25574" y="2676674"/>
            <a:ext cx="318724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Type 2: Lodgepole Pine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25574" y="3036986"/>
            <a:ext cx="4166890" cy="95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Achieves the highest individual accuracy at 99%, benefiting from distinct cartographic signatures that separate it clearly from other types.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840712" y="4365724"/>
            <a:ext cx="4649689" cy="1708100"/>
            <a:chOff x="0" y="0"/>
            <a:chExt cx="6199585" cy="22774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6174232" cy="2252091"/>
            </a:xfrm>
            <a:custGeom>
              <a:avLst/>
              <a:gdLst/>
              <a:ahLst/>
              <a:cxnLst/>
              <a:rect r="r" b="b" t="t" l="l"/>
              <a:pathLst>
                <a:path h="2252091" w="6174232">
                  <a:moveTo>
                    <a:pt x="0" y="121920"/>
                  </a:moveTo>
                  <a:cubicBezTo>
                    <a:pt x="0" y="54610"/>
                    <a:pt x="54991" y="0"/>
                    <a:pt x="122809" y="0"/>
                  </a:cubicBezTo>
                  <a:lnTo>
                    <a:pt x="6051423" y="0"/>
                  </a:lnTo>
                  <a:cubicBezTo>
                    <a:pt x="6119241" y="0"/>
                    <a:pt x="6174232" y="54610"/>
                    <a:pt x="6174232" y="121920"/>
                  </a:cubicBezTo>
                  <a:lnTo>
                    <a:pt x="6174232" y="2130171"/>
                  </a:lnTo>
                  <a:cubicBezTo>
                    <a:pt x="6174232" y="2197481"/>
                    <a:pt x="6119241" y="2252091"/>
                    <a:pt x="6051423" y="2252091"/>
                  </a:cubicBezTo>
                  <a:lnTo>
                    <a:pt x="122809" y="2252091"/>
                  </a:lnTo>
                  <a:cubicBezTo>
                    <a:pt x="54991" y="2252091"/>
                    <a:pt x="0" y="2197481"/>
                    <a:pt x="0" y="2130171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99632" cy="2277491"/>
            </a:xfrm>
            <a:custGeom>
              <a:avLst/>
              <a:gdLst/>
              <a:ahLst/>
              <a:cxnLst/>
              <a:rect r="r" b="b" t="t" l="l"/>
              <a:pathLst>
                <a:path h="2277491" w="6199632">
                  <a:moveTo>
                    <a:pt x="0" y="134620"/>
                  </a:moveTo>
                  <a:cubicBezTo>
                    <a:pt x="0" y="60198"/>
                    <a:pt x="60706" y="0"/>
                    <a:pt x="135509" y="0"/>
                  </a:cubicBezTo>
                  <a:lnTo>
                    <a:pt x="6064123" y="0"/>
                  </a:lnTo>
                  <a:lnTo>
                    <a:pt x="6064123" y="12700"/>
                  </a:lnTo>
                  <a:lnTo>
                    <a:pt x="6064123" y="0"/>
                  </a:lnTo>
                  <a:cubicBezTo>
                    <a:pt x="6138926" y="0"/>
                    <a:pt x="6199632" y="60198"/>
                    <a:pt x="6199632" y="134620"/>
                  </a:cubicBezTo>
                  <a:lnTo>
                    <a:pt x="6186932" y="134620"/>
                  </a:lnTo>
                  <a:lnTo>
                    <a:pt x="6199632" y="134620"/>
                  </a:lnTo>
                  <a:lnTo>
                    <a:pt x="6199632" y="2142871"/>
                  </a:lnTo>
                  <a:lnTo>
                    <a:pt x="6186932" y="2142871"/>
                  </a:lnTo>
                  <a:lnTo>
                    <a:pt x="6199632" y="2142871"/>
                  </a:lnTo>
                  <a:cubicBezTo>
                    <a:pt x="6199632" y="2217293"/>
                    <a:pt x="6138926" y="2277491"/>
                    <a:pt x="6064123" y="2277491"/>
                  </a:cubicBezTo>
                  <a:lnTo>
                    <a:pt x="6064123" y="2264791"/>
                  </a:lnTo>
                  <a:lnTo>
                    <a:pt x="6064123" y="2277491"/>
                  </a:lnTo>
                  <a:lnTo>
                    <a:pt x="135509" y="2277491"/>
                  </a:lnTo>
                  <a:lnTo>
                    <a:pt x="135509" y="2264791"/>
                  </a:lnTo>
                  <a:lnTo>
                    <a:pt x="135509" y="2277491"/>
                  </a:lnTo>
                  <a:cubicBezTo>
                    <a:pt x="60706" y="2277491"/>
                    <a:pt x="0" y="2217293"/>
                    <a:pt x="0" y="2142871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142871"/>
                  </a:lnTo>
                  <a:lnTo>
                    <a:pt x="12700" y="2142871"/>
                  </a:lnTo>
                  <a:lnTo>
                    <a:pt x="25400" y="2142871"/>
                  </a:lnTo>
                  <a:cubicBezTo>
                    <a:pt x="25400" y="2203069"/>
                    <a:pt x="74549" y="2252091"/>
                    <a:pt x="135509" y="2252091"/>
                  </a:cubicBezTo>
                  <a:lnTo>
                    <a:pt x="6064123" y="2252091"/>
                  </a:lnTo>
                  <a:cubicBezTo>
                    <a:pt x="6124956" y="2252091"/>
                    <a:pt x="6174232" y="2203069"/>
                    <a:pt x="6174232" y="2142871"/>
                  </a:cubicBezTo>
                  <a:lnTo>
                    <a:pt x="6174232" y="134620"/>
                  </a:lnTo>
                  <a:cubicBezTo>
                    <a:pt x="6174232" y="74422"/>
                    <a:pt x="6125083" y="25400"/>
                    <a:pt x="6064123" y="25400"/>
                  </a:cubicBezTo>
                  <a:lnTo>
                    <a:pt x="135509" y="25400"/>
                  </a:lnTo>
                  <a:lnTo>
                    <a:pt x="135509" y="12700"/>
                  </a:lnTo>
                  <a:lnTo>
                    <a:pt x="135509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831188" y="4375249"/>
            <a:ext cx="76200" cy="1689050"/>
            <a:chOff x="0" y="0"/>
            <a:chExt cx="101600" cy="22520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600" cy="2252091"/>
            </a:xfrm>
            <a:custGeom>
              <a:avLst/>
              <a:gdLst/>
              <a:ahLst/>
              <a:cxnLst/>
              <a:rect r="r" b="b" t="t" l="l"/>
              <a:pathLst>
                <a:path h="2252091" w="101600">
                  <a:moveTo>
                    <a:pt x="0" y="36830"/>
                  </a:moveTo>
                  <a:cubicBezTo>
                    <a:pt x="0" y="16510"/>
                    <a:pt x="16510" y="0"/>
                    <a:pt x="36830" y="0"/>
                  </a:cubicBezTo>
                  <a:lnTo>
                    <a:pt x="64770" y="0"/>
                  </a:lnTo>
                  <a:cubicBezTo>
                    <a:pt x="85090" y="0"/>
                    <a:pt x="101600" y="16510"/>
                    <a:pt x="101600" y="36830"/>
                  </a:cubicBezTo>
                  <a:lnTo>
                    <a:pt x="101600" y="2215261"/>
                  </a:lnTo>
                  <a:cubicBezTo>
                    <a:pt x="101600" y="2235581"/>
                    <a:pt x="85090" y="2252091"/>
                    <a:pt x="64770" y="2252091"/>
                  </a:cubicBezTo>
                  <a:lnTo>
                    <a:pt x="36830" y="2252091"/>
                  </a:lnTo>
                  <a:cubicBezTo>
                    <a:pt x="16510" y="2252091"/>
                    <a:pt x="0" y="2235581"/>
                    <a:pt x="0" y="2215261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8110686" y="4549974"/>
            <a:ext cx="2303710" cy="31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Type 4: Cottonwood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10686" y="4910286"/>
            <a:ext cx="4379715" cy="8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Presents the most challenging classification scenario, with feature distributions that overlap significantly with neighboring forest types.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50237" y="6321624"/>
            <a:ext cx="4476750" cy="36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Common Misclassification Patterns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7850237" y="6962477"/>
            <a:ext cx="921395" cy="1105644"/>
            <a:chOff x="0" y="0"/>
            <a:chExt cx="1228527" cy="1474192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228471" cy="1474216"/>
            </a:xfrm>
            <a:custGeom>
              <a:avLst/>
              <a:gdLst/>
              <a:ahLst/>
              <a:cxnLst/>
              <a:rect r="r" b="b" t="t" l="l"/>
              <a:pathLst>
                <a:path h="1474216" w="1228471">
                  <a:moveTo>
                    <a:pt x="0" y="0"/>
                  </a:moveTo>
                  <a:lnTo>
                    <a:pt x="1228471" y="0"/>
                  </a:lnTo>
                  <a:lnTo>
                    <a:pt x="1228471" y="1474216"/>
                  </a:lnTo>
                  <a:lnTo>
                    <a:pt x="0" y="1474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1" t="0" r="-175" b="1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8955881" y="7118151"/>
            <a:ext cx="485262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Ponderosa Pine </a:t>
            </a:r>
            <a:r>
              <a:rPr lang="en-US" sz="1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↔</a:t>
            </a: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 Douglas-fir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55881" y="7487990"/>
            <a:ext cx="8339881" cy="36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Similar elevation ranges and aspect values create confusion between these two species.</a:t>
            </a: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850237" y="8068121"/>
            <a:ext cx="921395" cy="1365796"/>
            <a:chOff x="0" y="0"/>
            <a:chExt cx="1228527" cy="1821062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1228471" cy="1821053"/>
            </a:xfrm>
            <a:custGeom>
              <a:avLst/>
              <a:gdLst/>
              <a:ahLst/>
              <a:cxnLst/>
              <a:rect r="r" b="b" t="t" l="l"/>
              <a:pathLst>
                <a:path h="1821053" w="1228471">
                  <a:moveTo>
                    <a:pt x="0" y="0"/>
                  </a:moveTo>
                  <a:lnTo>
                    <a:pt x="1228471" y="0"/>
                  </a:lnTo>
                  <a:lnTo>
                    <a:pt x="1228471" y="1821053"/>
                  </a:lnTo>
                  <a:lnTo>
                    <a:pt x="0" y="1821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4" t="0" r="-278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955881" y="8223796"/>
            <a:ext cx="376639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Spruce/Fir </a:t>
            </a:r>
            <a:r>
              <a:rPr lang="en-US" sz="1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↔</a:t>
            </a:r>
            <a:r>
              <a:rPr lang="en-US" sz="18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 Krummholz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55881" y="8593634"/>
            <a:ext cx="8339881" cy="65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Elevation overlap in transition zones leads to occasional misclassification at high-altitude boundaries.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79212" y="0"/>
            <a:ext cx="7200900" cy="10332095"/>
            <a:chOff x="0" y="0"/>
            <a:chExt cx="9601200" cy="1377612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76071"/>
            </a:xfrm>
            <a:custGeom>
              <a:avLst/>
              <a:gdLst/>
              <a:ahLst/>
              <a:cxnLst/>
              <a:rect r="r" b="b" t="t" l="l"/>
              <a:pathLst>
                <a:path h="13776071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76071"/>
                  </a:lnTo>
                  <a:lnTo>
                    <a:pt x="0" y="1377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" r="0" b="-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27037" y="621209"/>
            <a:ext cx="796245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Ensemble Strategy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037" y="1485156"/>
            <a:ext cx="532622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Voting Classifier Configuration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037" y="1879104"/>
            <a:ext cx="4192935" cy="7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6" indent="-134788" lvl="1">
              <a:lnSpc>
                <a:spcPts val="2822"/>
              </a:lnSpc>
              <a:buFont typeface="Arial"/>
              <a:buChar char="•"/>
            </a:pPr>
            <a:r>
              <a:rPr lang="en-US" b="true" sz="17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Strategy:</a:t>
            </a: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Soft voting with probability averaging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037" y="2532218"/>
            <a:ext cx="4192935" cy="7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6" indent="-134788" lvl="1">
              <a:lnSpc>
                <a:spcPts val="2822"/>
              </a:lnSpc>
              <a:buFont typeface="Arial"/>
              <a:buChar char="•"/>
            </a:pPr>
            <a:r>
              <a:rPr lang="en-US" b="true" sz="17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Components:</a:t>
            </a: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Random Forest, XGBoost, and LightGBM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7037" y="3229608"/>
            <a:ext cx="4192935" cy="7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6" indent="-134788" lvl="1">
              <a:lnSpc>
                <a:spcPts val="2822"/>
              </a:lnSpc>
              <a:buFont typeface="Arial"/>
              <a:buChar char="•"/>
            </a:pPr>
            <a:r>
              <a:rPr lang="en-US" b="true" sz="17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Weighting:</a:t>
            </a: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Equal contribution from all models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7037" y="4001485"/>
            <a:ext cx="4192935" cy="7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6" indent="-134788" lvl="1">
              <a:lnSpc>
                <a:spcPts val="2822"/>
              </a:lnSpc>
              <a:buFont typeface="Arial"/>
              <a:buChar char="•"/>
            </a:pPr>
            <a:r>
              <a:rPr lang="en-US" b="true" sz="17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Output:</a:t>
            </a: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Aggregated probability distributions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404248" y="1532930"/>
            <a:ext cx="3385245" cy="3385245"/>
            <a:chOff x="0" y="0"/>
            <a:chExt cx="4513660" cy="45136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513707" cy="4513707"/>
            </a:xfrm>
            <a:custGeom>
              <a:avLst/>
              <a:gdLst/>
              <a:ahLst/>
              <a:cxnLst/>
              <a:rect r="r" b="b" t="t" l="l"/>
              <a:pathLst>
                <a:path h="4513707" w="4513707">
                  <a:moveTo>
                    <a:pt x="0" y="0"/>
                  </a:moveTo>
                  <a:lnTo>
                    <a:pt x="4513707" y="0"/>
                  </a:lnTo>
                  <a:lnTo>
                    <a:pt x="4513707" y="4513707"/>
                  </a:lnTo>
                  <a:lnTo>
                    <a:pt x="0" y="451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7037" y="5311825"/>
            <a:ext cx="4396705" cy="3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8"/>
              </a:lnSpc>
            </a:pPr>
            <a:r>
              <a:rPr lang="en-US" sz="20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Why Ensemble Methods Excel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27037" y="5839718"/>
            <a:ext cx="383976" cy="383976"/>
          </a:xfrm>
          <a:custGeom>
            <a:avLst/>
            <a:gdLst/>
            <a:ahLst/>
            <a:cxnLst/>
            <a:rect r="r" b="b" t="t" l="l"/>
            <a:pathLst>
              <a:path h="383976" w="383976">
                <a:moveTo>
                  <a:pt x="0" y="0"/>
                </a:moveTo>
                <a:lnTo>
                  <a:pt x="383977" y="0"/>
                </a:lnTo>
                <a:lnTo>
                  <a:pt x="383977" y="383976"/>
                </a:lnTo>
                <a:lnTo>
                  <a:pt x="0" y="383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3002" y="5776912"/>
            <a:ext cx="3160058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Complementary Strengths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3003" y="6147494"/>
            <a:ext cx="9199960" cy="61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5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Each algorithm captures different patterns in the data, combining tree-based methods with gradient boosting for comprehensive feature learning.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827037" y="7061447"/>
            <a:ext cx="383976" cy="383976"/>
          </a:xfrm>
          <a:custGeom>
            <a:avLst/>
            <a:gdLst/>
            <a:ahLst/>
            <a:cxnLst/>
            <a:rect r="r" b="b" t="t" l="l"/>
            <a:pathLst>
              <a:path h="383976" w="383976">
                <a:moveTo>
                  <a:pt x="0" y="0"/>
                </a:moveTo>
                <a:lnTo>
                  <a:pt x="383977" y="0"/>
                </a:lnTo>
                <a:lnTo>
                  <a:pt x="383977" y="383977"/>
                </a:lnTo>
                <a:lnTo>
                  <a:pt x="0" y="3839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975" r="0" b="-1097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03002" y="7067371"/>
            <a:ext cx="2979186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Overfitting Reduction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3003" y="7369224"/>
            <a:ext cx="9199960" cy="61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5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Aggregating predictions from multiple models smooths out individual biases and reduces variance in final predictions.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827037" y="8037462"/>
            <a:ext cx="383976" cy="383976"/>
          </a:xfrm>
          <a:custGeom>
            <a:avLst/>
            <a:gdLst/>
            <a:ahLst/>
            <a:cxnLst/>
            <a:rect r="r" b="b" t="t" l="l"/>
            <a:pathLst>
              <a:path h="383976" w="383976">
                <a:moveTo>
                  <a:pt x="0" y="0"/>
                </a:moveTo>
                <a:lnTo>
                  <a:pt x="383977" y="0"/>
                </a:lnTo>
                <a:lnTo>
                  <a:pt x="383977" y="383977"/>
                </a:lnTo>
                <a:lnTo>
                  <a:pt x="0" y="383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3170" r="0" b="-2317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03003" y="8053867"/>
            <a:ext cx="2696705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Outlier Robustness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3003" y="8375812"/>
            <a:ext cx="9199960" cy="61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5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Voting mechanisms provide resilience against anomalous predictions from any single model component.</a:t>
            </a:r>
          </a:p>
        </p:txBody>
      </p:sp>
      <p:sp>
        <p:nvSpPr>
          <p:cNvPr name="Freeform 26" id="26" descr="preencoded.png"/>
          <p:cNvSpPr/>
          <p:nvPr/>
        </p:nvSpPr>
        <p:spPr>
          <a:xfrm flipH="false" flipV="false" rot="0">
            <a:off x="827037" y="9013478"/>
            <a:ext cx="383976" cy="383976"/>
          </a:xfrm>
          <a:custGeom>
            <a:avLst/>
            <a:gdLst/>
            <a:ahLst/>
            <a:cxnLst/>
            <a:rect r="r" b="b" t="t" l="l"/>
            <a:pathLst>
              <a:path h="383976" w="383976">
                <a:moveTo>
                  <a:pt x="0" y="0"/>
                </a:moveTo>
                <a:lnTo>
                  <a:pt x="383977" y="0"/>
                </a:lnTo>
                <a:lnTo>
                  <a:pt x="383977" y="383976"/>
                </a:lnTo>
                <a:lnTo>
                  <a:pt x="0" y="383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219" t="0" r="-1219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03003" y="9075985"/>
            <a:ext cx="297918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Better Generalization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3003" y="9369921"/>
            <a:ext cx="9199960" cy="61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5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The ensemble achieves superior performance on unseen data by leveraging diverse learning strategies.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48451" y="740122"/>
            <a:ext cx="8879506" cy="71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Web Application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8451" y="1748879"/>
            <a:ext cx="9449097" cy="80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 full-stack solution combining an intuitive frontend with a robust backend API, enabling real-time forest cover predictions from cartographic input data.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48451" y="2803922"/>
            <a:ext cx="28575" cy="6704708"/>
            <a:chOff x="0" y="0"/>
            <a:chExt cx="38100" cy="89396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8939657"/>
            </a:xfrm>
            <a:custGeom>
              <a:avLst/>
              <a:gdLst/>
              <a:ahLst/>
              <a:cxnLst/>
              <a:rect r="r" b="b" t="t" l="l"/>
              <a:pathLst>
                <a:path h="893965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920607"/>
                  </a:lnTo>
                  <a:cubicBezTo>
                    <a:pt x="38100" y="8931148"/>
                    <a:pt x="29591" y="8939657"/>
                    <a:pt x="19050" y="8939657"/>
                  </a:cubicBezTo>
                  <a:cubicBezTo>
                    <a:pt x="8509" y="8939657"/>
                    <a:pt x="0" y="8931148"/>
                    <a:pt x="0" y="8920607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77026" y="2803922"/>
            <a:ext cx="9449097" cy="3125986"/>
            <a:chOff x="0" y="0"/>
            <a:chExt cx="12598797" cy="41679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8781" cy="4168013"/>
            </a:xfrm>
            <a:custGeom>
              <a:avLst/>
              <a:gdLst/>
              <a:ahLst/>
              <a:cxnLst/>
              <a:rect r="r" b="b" t="t" l="l"/>
              <a:pathLst>
                <a:path h="4168013" w="12598781">
                  <a:moveTo>
                    <a:pt x="0" y="0"/>
                  </a:moveTo>
                  <a:lnTo>
                    <a:pt x="12598781" y="0"/>
                  </a:lnTo>
                  <a:lnTo>
                    <a:pt x="12598781" y="4168013"/>
                  </a:lnTo>
                  <a:lnTo>
                    <a:pt x="0" y="4168013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03394" y="3001715"/>
            <a:ext cx="2829966" cy="38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Frontend Layer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03394" y="3443585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Technologies:</a:t>
            </a: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HTML5, CSS3, JavaScript (ES6+)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3394" y="3941415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Interactive input forms with 54 feature fields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3394" y="4382691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Real-time validation and error handling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3394" y="4823966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Responsive design for mobile and desktop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03394" y="5265241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Dynamic visualization of prediction results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77026" y="6382642"/>
            <a:ext cx="9449097" cy="3125986"/>
            <a:chOff x="0" y="0"/>
            <a:chExt cx="12598797" cy="41679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8781" cy="4168013"/>
            </a:xfrm>
            <a:custGeom>
              <a:avLst/>
              <a:gdLst/>
              <a:ahLst/>
              <a:cxnLst/>
              <a:rect r="r" b="b" t="t" l="l"/>
              <a:pathLst>
                <a:path h="4168013" w="12598781">
                  <a:moveTo>
                    <a:pt x="0" y="0"/>
                  </a:moveTo>
                  <a:lnTo>
                    <a:pt x="12598781" y="0"/>
                  </a:lnTo>
                  <a:lnTo>
                    <a:pt x="12598781" y="4168013"/>
                  </a:lnTo>
                  <a:lnTo>
                    <a:pt x="0" y="4168013"/>
                  </a:ln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03394" y="6580435"/>
            <a:ext cx="2829966" cy="38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Backend Layer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03394" y="7022306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Framework:</a:t>
            </a: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FastAPI with Uvicorn ASGI server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03394" y="7520136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RESTful API endpoints for model serving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03394" y="7961411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Pydantic schema validation for inputs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03394" y="8402688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Asynchronous request handling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03394" y="8843962"/>
            <a:ext cx="8996363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Structured JSON response formatting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55302"/>
            <a:ext cx="6665836" cy="6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RESTful API Endpoints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202061"/>
            <a:ext cx="8045500" cy="3890368"/>
            <a:chOff x="0" y="0"/>
            <a:chExt cx="10727333" cy="5187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27310" cy="5187188"/>
            </a:xfrm>
            <a:custGeom>
              <a:avLst/>
              <a:gdLst/>
              <a:ahLst/>
              <a:cxnLst/>
              <a:rect r="r" b="b" t="t" l="l"/>
              <a:pathLst>
                <a:path h="5187188" w="107273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544429" y="0"/>
                  </a:lnTo>
                  <a:cubicBezTo>
                    <a:pt x="10645394" y="0"/>
                    <a:pt x="10727310" y="81915"/>
                    <a:pt x="10727310" y="182880"/>
                  </a:cubicBezTo>
                  <a:lnTo>
                    <a:pt x="10727310" y="5004308"/>
                  </a:lnTo>
                  <a:cubicBezTo>
                    <a:pt x="10727310" y="5105273"/>
                    <a:pt x="10645394" y="5187188"/>
                    <a:pt x="10544429" y="5187188"/>
                  </a:cubicBezTo>
                  <a:lnTo>
                    <a:pt x="182880" y="5187188"/>
                  </a:lnTo>
                  <a:cubicBezTo>
                    <a:pt x="81915" y="5187188"/>
                    <a:pt x="0" y="5105273"/>
                    <a:pt x="0" y="5004308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2238" y="2173486"/>
            <a:ext cx="8045500" cy="114300"/>
            <a:chOff x="0" y="0"/>
            <a:chExt cx="10727333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7309" cy="152400"/>
            </a:xfrm>
            <a:custGeom>
              <a:avLst/>
              <a:gdLst/>
              <a:ahLst/>
              <a:cxnLst/>
              <a:rect r="r" b="b" t="t" l="l"/>
              <a:pathLst>
                <a:path h="152400" w="10727309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10684764" y="0"/>
                  </a:lnTo>
                  <a:cubicBezTo>
                    <a:pt x="10708259" y="0"/>
                    <a:pt x="10727309" y="19050"/>
                    <a:pt x="10727309" y="42545"/>
                  </a:cubicBezTo>
                  <a:lnTo>
                    <a:pt x="10727309" y="109855"/>
                  </a:lnTo>
                  <a:cubicBezTo>
                    <a:pt x="10727309" y="133350"/>
                    <a:pt x="10708259" y="152400"/>
                    <a:pt x="10684764" y="152400"/>
                  </a:cubicBezTo>
                  <a:lnTo>
                    <a:pt x="42545" y="152400"/>
                  </a:lnTo>
                  <a:cubicBezTo>
                    <a:pt x="19050" y="152400"/>
                    <a:pt x="0" y="133350"/>
                    <a:pt x="0" y="1098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695974" y="1883122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4887366" y="2074366"/>
            <a:ext cx="255091" cy="255091"/>
          </a:xfrm>
          <a:custGeom>
            <a:avLst/>
            <a:gdLst/>
            <a:ahLst/>
            <a:cxnLst/>
            <a:rect r="r" b="b" t="t" l="l"/>
            <a:pathLst>
              <a:path h="255091" w="255091">
                <a:moveTo>
                  <a:pt x="0" y="0"/>
                </a:moveTo>
                <a:lnTo>
                  <a:pt x="255092" y="0"/>
                </a:lnTo>
                <a:lnTo>
                  <a:pt x="255092" y="255091"/>
                </a:lnTo>
                <a:lnTo>
                  <a:pt x="0" y="25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51" r="0" b="-185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3339" y="2714625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POST /predict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339" y="3126730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Purpose: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Primary prediction endpoint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339" y="3594497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Input: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JSON payload with 54 cartographic features (elevation, slope, aspect, wilderness area, soil type)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339" y="4349354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Output: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Predicted forest cover type with confidence scores for all seven classes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339" y="5104210"/>
            <a:ext cx="7563296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Format: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Returns class label, probability distribution, and prediction metadata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50264" y="2202061"/>
            <a:ext cx="8045500" cy="3890368"/>
            <a:chOff x="0" y="0"/>
            <a:chExt cx="10727333" cy="51871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27310" cy="5187188"/>
            </a:xfrm>
            <a:custGeom>
              <a:avLst/>
              <a:gdLst/>
              <a:ahLst/>
              <a:cxnLst/>
              <a:rect r="r" b="b" t="t" l="l"/>
              <a:pathLst>
                <a:path h="5187188" w="107273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544429" y="0"/>
                  </a:lnTo>
                  <a:cubicBezTo>
                    <a:pt x="10645394" y="0"/>
                    <a:pt x="10727310" y="81915"/>
                    <a:pt x="10727310" y="182880"/>
                  </a:cubicBezTo>
                  <a:lnTo>
                    <a:pt x="10727310" y="5004308"/>
                  </a:lnTo>
                  <a:cubicBezTo>
                    <a:pt x="10727310" y="5105273"/>
                    <a:pt x="10645394" y="5187188"/>
                    <a:pt x="10544429" y="5187188"/>
                  </a:cubicBezTo>
                  <a:lnTo>
                    <a:pt x="182880" y="5187188"/>
                  </a:lnTo>
                  <a:cubicBezTo>
                    <a:pt x="81915" y="5187188"/>
                    <a:pt x="0" y="5105273"/>
                    <a:pt x="0" y="5004308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50264" y="2173486"/>
            <a:ext cx="8045500" cy="114300"/>
            <a:chOff x="0" y="0"/>
            <a:chExt cx="10727333" cy="152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27309" cy="152400"/>
            </a:xfrm>
            <a:custGeom>
              <a:avLst/>
              <a:gdLst/>
              <a:ahLst/>
              <a:cxnLst/>
              <a:rect r="r" b="b" t="t" l="l"/>
              <a:pathLst>
                <a:path h="152400" w="10727309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10684764" y="0"/>
                  </a:lnTo>
                  <a:cubicBezTo>
                    <a:pt x="10708259" y="0"/>
                    <a:pt x="10727309" y="19050"/>
                    <a:pt x="10727309" y="42545"/>
                  </a:cubicBezTo>
                  <a:lnTo>
                    <a:pt x="10727309" y="109855"/>
                  </a:lnTo>
                  <a:cubicBezTo>
                    <a:pt x="10727309" y="133350"/>
                    <a:pt x="10708259" y="152400"/>
                    <a:pt x="10684764" y="152400"/>
                  </a:cubicBezTo>
                  <a:lnTo>
                    <a:pt x="42545" y="152400"/>
                  </a:lnTo>
                  <a:cubicBezTo>
                    <a:pt x="19050" y="152400"/>
                    <a:pt x="0" y="133350"/>
                    <a:pt x="0" y="1098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954000" y="1883122"/>
            <a:ext cx="637877" cy="637878"/>
            <a:chOff x="0" y="0"/>
            <a:chExt cx="850503" cy="8505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3145392" y="2074366"/>
            <a:ext cx="255091" cy="255091"/>
          </a:xfrm>
          <a:custGeom>
            <a:avLst/>
            <a:gdLst/>
            <a:ahLst/>
            <a:cxnLst/>
            <a:rect r="r" b="b" t="t" l="l"/>
            <a:pathLst>
              <a:path h="255091" w="255091">
                <a:moveTo>
                  <a:pt x="0" y="0"/>
                </a:moveTo>
                <a:lnTo>
                  <a:pt x="255092" y="0"/>
                </a:lnTo>
                <a:lnTo>
                  <a:pt x="255092" y="255091"/>
                </a:lnTo>
                <a:lnTo>
                  <a:pt x="0" y="25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407" t="0" r="-7407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491365" y="2714625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GET /health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1365" y="3126730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Purpose: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Service monitoring and availability check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91365" y="3594497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Returns server status and uptime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91365" y="4009132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Used by load balancers for health monitoring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92238" y="6623894"/>
            <a:ext cx="8045500" cy="2869704"/>
            <a:chOff x="0" y="0"/>
            <a:chExt cx="10727333" cy="382627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27310" cy="3826256"/>
            </a:xfrm>
            <a:custGeom>
              <a:avLst/>
              <a:gdLst/>
              <a:ahLst/>
              <a:cxnLst/>
              <a:rect r="r" b="b" t="t" l="l"/>
              <a:pathLst>
                <a:path h="3826256" w="107273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544429" y="0"/>
                  </a:lnTo>
                  <a:cubicBezTo>
                    <a:pt x="10645394" y="0"/>
                    <a:pt x="10727310" y="81915"/>
                    <a:pt x="10727310" y="182880"/>
                  </a:cubicBezTo>
                  <a:lnTo>
                    <a:pt x="10727310" y="3643376"/>
                  </a:lnTo>
                  <a:cubicBezTo>
                    <a:pt x="10727310" y="3744341"/>
                    <a:pt x="10645394" y="3826256"/>
                    <a:pt x="10544429" y="3826256"/>
                  </a:cubicBezTo>
                  <a:lnTo>
                    <a:pt x="182880" y="3826256"/>
                  </a:lnTo>
                  <a:cubicBezTo>
                    <a:pt x="81915" y="3826256"/>
                    <a:pt x="0" y="3744341"/>
                    <a:pt x="0" y="364337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92238" y="6595319"/>
            <a:ext cx="8045500" cy="114300"/>
            <a:chOff x="0" y="0"/>
            <a:chExt cx="10727333" cy="152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27309" cy="152400"/>
            </a:xfrm>
            <a:custGeom>
              <a:avLst/>
              <a:gdLst/>
              <a:ahLst/>
              <a:cxnLst/>
              <a:rect r="r" b="b" t="t" l="l"/>
              <a:pathLst>
                <a:path h="152400" w="10727309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10684764" y="0"/>
                  </a:lnTo>
                  <a:cubicBezTo>
                    <a:pt x="10708259" y="0"/>
                    <a:pt x="10727309" y="19050"/>
                    <a:pt x="10727309" y="42545"/>
                  </a:cubicBezTo>
                  <a:lnTo>
                    <a:pt x="10727309" y="109855"/>
                  </a:lnTo>
                  <a:cubicBezTo>
                    <a:pt x="10727309" y="133350"/>
                    <a:pt x="10708259" y="152400"/>
                    <a:pt x="10684764" y="152400"/>
                  </a:cubicBezTo>
                  <a:lnTo>
                    <a:pt x="42545" y="152400"/>
                  </a:lnTo>
                  <a:cubicBezTo>
                    <a:pt x="19050" y="152400"/>
                    <a:pt x="0" y="133350"/>
                    <a:pt x="0" y="1098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695974" y="6304955"/>
            <a:ext cx="637878" cy="637877"/>
            <a:chOff x="0" y="0"/>
            <a:chExt cx="850503" cy="8505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4887366" y="6496199"/>
            <a:ext cx="255091" cy="255091"/>
          </a:xfrm>
          <a:custGeom>
            <a:avLst/>
            <a:gdLst/>
            <a:ahLst/>
            <a:cxnLst/>
            <a:rect r="r" b="b" t="t" l="l"/>
            <a:pathLst>
              <a:path h="255091" w="255091">
                <a:moveTo>
                  <a:pt x="0" y="0"/>
                </a:moveTo>
                <a:lnTo>
                  <a:pt x="255092" y="0"/>
                </a:lnTo>
                <a:lnTo>
                  <a:pt x="255092" y="255091"/>
                </a:lnTo>
                <a:lnTo>
                  <a:pt x="0" y="255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233339" y="7136457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GET /model-info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3339" y="7548562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Purpose: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Model metadata and diagnostics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3339" y="8016329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Performance metrics (accuracy, precision, recall)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3339" y="8430965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Model version and training timestamp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3339" y="8845600"/>
            <a:ext cx="756329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Feature importance rankings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250264" y="6623894"/>
            <a:ext cx="8045500" cy="2869704"/>
            <a:chOff x="0" y="0"/>
            <a:chExt cx="10727333" cy="382627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727310" cy="3826256"/>
            </a:xfrm>
            <a:custGeom>
              <a:avLst/>
              <a:gdLst/>
              <a:ahLst/>
              <a:cxnLst/>
              <a:rect r="r" b="b" t="t" l="l"/>
              <a:pathLst>
                <a:path h="3826256" w="10727310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544429" y="0"/>
                  </a:lnTo>
                  <a:cubicBezTo>
                    <a:pt x="10645394" y="0"/>
                    <a:pt x="10727310" y="81915"/>
                    <a:pt x="10727310" y="182880"/>
                  </a:cubicBezTo>
                  <a:lnTo>
                    <a:pt x="10727310" y="3643376"/>
                  </a:lnTo>
                  <a:cubicBezTo>
                    <a:pt x="10727310" y="3744341"/>
                    <a:pt x="10645394" y="3826256"/>
                    <a:pt x="10544429" y="3826256"/>
                  </a:cubicBezTo>
                  <a:lnTo>
                    <a:pt x="182880" y="3826256"/>
                  </a:lnTo>
                  <a:cubicBezTo>
                    <a:pt x="81915" y="3826256"/>
                    <a:pt x="0" y="3744341"/>
                    <a:pt x="0" y="364337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250264" y="6595319"/>
            <a:ext cx="8045500" cy="114300"/>
            <a:chOff x="0" y="0"/>
            <a:chExt cx="10727333" cy="152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727309" cy="152400"/>
            </a:xfrm>
            <a:custGeom>
              <a:avLst/>
              <a:gdLst/>
              <a:ahLst/>
              <a:cxnLst/>
              <a:rect r="r" b="b" t="t" l="l"/>
              <a:pathLst>
                <a:path h="152400" w="10727309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10684764" y="0"/>
                  </a:lnTo>
                  <a:cubicBezTo>
                    <a:pt x="10708259" y="0"/>
                    <a:pt x="10727309" y="19050"/>
                    <a:pt x="10727309" y="42545"/>
                  </a:cubicBezTo>
                  <a:lnTo>
                    <a:pt x="10727309" y="109855"/>
                  </a:lnTo>
                  <a:cubicBezTo>
                    <a:pt x="10727309" y="133350"/>
                    <a:pt x="10708259" y="152400"/>
                    <a:pt x="10684764" y="152400"/>
                  </a:cubicBezTo>
                  <a:lnTo>
                    <a:pt x="42545" y="152400"/>
                  </a:lnTo>
                  <a:cubicBezTo>
                    <a:pt x="19050" y="152400"/>
                    <a:pt x="0" y="133350"/>
                    <a:pt x="0" y="10985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2954000" y="6304955"/>
            <a:ext cx="637877" cy="637877"/>
            <a:chOff x="0" y="0"/>
            <a:chExt cx="850503" cy="85050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425196"/>
                  </a:moveTo>
                  <a:cubicBezTo>
                    <a:pt x="0" y="190373"/>
                    <a:pt x="190373" y="0"/>
                    <a:pt x="425196" y="0"/>
                  </a:cubicBezTo>
                  <a:cubicBezTo>
                    <a:pt x="660019" y="0"/>
                    <a:pt x="850519" y="190373"/>
                    <a:pt x="850519" y="425196"/>
                  </a:cubicBezTo>
                  <a:cubicBezTo>
                    <a:pt x="850519" y="660019"/>
                    <a:pt x="660146" y="850519"/>
                    <a:pt x="425196" y="850519"/>
                  </a:cubicBezTo>
                  <a:cubicBezTo>
                    <a:pt x="190246" y="850519"/>
                    <a:pt x="0" y="660146"/>
                    <a:pt x="0" y="425196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9491365" y="7155507"/>
            <a:ext cx="7563296" cy="1583829"/>
            <a:chOff x="0" y="0"/>
            <a:chExt cx="10084395" cy="211177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084435" cy="2111756"/>
            </a:xfrm>
            <a:custGeom>
              <a:avLst/>
              <a:gdLst/>
              <a:ahLst/>
              <a:cxnLst/>
              <a:rect r="r" b="b" t="t" l="l"/>
              <a:pathLst>
                <a:path h="2111756" w="10084435">
                  <a:moveTo>
                    <a:pt x="0" y="42545"/>
                  </a:moveTo>
                  <a:cubicBezTo>
                    <a:pt x="0" y="19050"/>
                    <a:pt x="19050" y="0"/>
                    <a:pt x="42545" y="0"/>
                  </a:cubicBezTo>
                  <a:lnTo>
                    <a:pt x="10041890" y="0"/>
                  </a:lnTo>
                  <a:cubicBezTo>
                    <a:pt x="10065385" y="0"/>
                    <a:pt x="10084435" y="19050"/>
                    <a:pt x="10084435" y="42545"/>
                  </a:cubicBezTo>
                  <a:lnTo>
                    <a:pt x="10084435" y="2069211"/>
                  </a:lnTo>
                  <a:cubicBezTo>
                    <a:pt x="10084435" y="2092706"/>
                    <a:pt x="10065385" y="2111756"/>
                    <a:pt x="10041890" y="2111756"/>
                  </a:cubicBezTo>
                  <a:lnTo>
                    <a:pt x="42545" y="2111756"/>
                  </a:lnTo>
                  <a:cubicBezTo>
                    <a:pt x="19050" y="2111756"/>
                    <a:pt x="0" y="2092706"/>
                    <a:pt x="0" y="2069211"/>
                  </a:cubicBezTo>
                  <a:close/>
                </a:path>
              </a:pathLst>
            </a:custGeom>
            <a:solidFill>
              <a:srgbClr val="2A2C20"/>
            </a:solid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9703891" y="7473255"/>
            <a:ext cx="265807" cy="212526"/>
            <a:chOff x="0" y="0"/>
            <a:chExt cx="354410" cy="283368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354457" cy="283337"/>
            </a:xfrm>
            <a:custGeom>
              <a:avLst/>
              <a:gdLst/>
              <a:ahLst/>
              <a:cxnLst/>
              <a:rect r="r" b="b" t="t" l="l"/>
              <a:pathLst>
                <a:path h="283337" w="354457">
                  <a:moveTo>
                    <a:pt x="0" y="0"/>
                  </a:moveTo>
                  <a:lnTo>
                    <a:pt x="354457" y="0"/>
                  </a:lnTo>
                  <a:lnTo>
                    <a:pt x="354457" y="283337"/>
                  </a:lnTo>
                  <a:lnTo>
                    <a:pt x="0" y="28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80" t="0" r="-867" b="-11"/>
              </a:stretch>
            </a:blip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10182225" y="7354491"/>
            <a:ext cx="6659910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Technology Stack:</a:t>
            </a:r>
            <a:r>
              <a:rPr lang="en-US" sz="1625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Built with FastAPI for high-performance async operations, Uvicorn as the ASGI server, and Pydantic for automatic request/response validation and documentation.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82241"/>
            <a:ext cx="5316141" cy="70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Deployment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1987749"/>
            <a:ext cx="531614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Current Development Setup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560736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Local FastAPI server with hot reload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975373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Uvicorn ASGI server for async handling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390007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Standalone frontend for rapid prototyping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804642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SQLite for lightweight data storage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2933" y="1987749"/>
            <a:ext cx="6636086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Production-Ready 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2932" y="2560736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Docker containerization for consistency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2932" y="2975373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Kubernetes orchestration for scaling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2932" y="3390007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NGINX reverse proxy and load balancing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2932" y="3804642"/>
            <a:ext cx="7892355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PostgreSQL for production data persistence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7" y="4576316"/>
            <a:ext cx="6548790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Production Infrastructure Pipeline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5236666"/>
            <a:ext cx="212526" cy="35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5626596"/>
            <a:ext cx="5292775" cy="28575"/>
            <a:chOff x="0" y="0"/>
            <a:chExt cx="7057033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57009" cy="38100"/>
            </a:xfrm>
            <a:custGeom>
              <a:avLst/>
              <a:gdLst/>
              <a:ahLst/>
              <a:cxnLst/>
              <a:rect r="r" b="b" t="t" l="l"/>
              <a:pathLst>
                <a:path h="38100" w="7057009">
                  <a:moveTo>
                    <a:pt x="0" y="0"/>
                  </a:moveTo>
                  <a:lnTo>
                    <a:pt x="7057009" y="0"/>
                  </a:lnTo>
                  <a:lnTo>
                    <a:pt x="70570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2238" y="5865814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Containerization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1414" y="6211640"/>
            <a:ext cx="5292775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Package application with Docker for environment consistency and portability across development, staging, and production.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97539" y="5236666"/>
            <a:ext cx="212526" cy="35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497539" y="5655171"/>
            <a:ext cx="5292775" cy="28575"/>
            <a:chOff x="0" y="0"/>
            <a:chExt cx="7057033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57009" cy="38100"/>
            </a:xfrm>
            <a:custGeom>
              <a:avLst/>
              <a:gdLst/>
              <a:ahLst/>
              <a:cxnLst/>
              <a:rect r="r" b="b" t="t" l="l"/>
              <a:pathLst>
                <a:path h="38100" w="7057009">
                  <a:moveTo>
                    <a:pt x="0" y="0"/>
                  </a:moveTo>
                  <a:lnTo>
                    <a:pt x="7057009" y="0"/>
                  </a:lnTo>
                  <a:lnTo>
                    <a:pt x="70570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485856" y="5927081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Cloud Deployment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73739" y="6268790"/>
            <a:ext cx="5292775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Deploy to AWS ECS, Azure Container Instances, or Google Cloud Run for managed container orchestration and auto-scaling.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02840" y="5236666"/>
            <a:ext cx="212526" cy="35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002840" y="5655171"/>
            <a:ext cx="5292775" cy="28575"/>
            <a:chOff x="0" y="0"/>
            <a:chExt cx="7057033" cy="38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57009" cy="38100"/>
            </a:xfrm>
            <a:custGeom>
              <a:avLst/>
              <a:gdLst/>
              <a:ahLst/>
              <a:cxnLst/>
              <a:rect r="r" b="b" t="t" l="l"/>
              <a:pathLst>
                <a:path h="38100" w="7057009">
                  <a:moveTo>
                    <a:pt x="0" y="0"/>
                  </a:moveTo>
                  <a:lnTo>
                    <a:pt x="7057009" y="0"/>
                  </a:lnTo>
                  <a:lnTo>
                    <a:pt x="70570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002840" y="5885260"/>
            <a:ext cx="2658070" cy="33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Load Balancing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88712" y="6211640"/>
            <a:ext cx="5292775" cy="10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 application load balancers to distribute traffic across multiple instances, ensuring high availability and fault tolerance.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2238" y="7585174"/>
            <a:ext cx="212526" cy="35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92238" y="8003679"/>
            <a:ext cx="8045351" cy="28575"/>
            <a:chOff x="0" y="0"/>
            <a:chExt cx="10727135" cy="38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27182" cy="38100"/>
            </a:xfrm>
            <a:custGeom>
              <a:avLst/>
              <a:gdLst/>
              <a:ahLst/>
              <a:cxnLst/>
              <a:rect r="r" b="b" t="t" l="l"/>
              <a:pathLst>
                <a:path h="38100" w="10727182">
                  <a:moveTo>
                    <a:pt x="0" y="0"/>
                  </a:moveTo>
                  <a:lnTo>
                    <a:pt x="10727182" y="0"/>
                  </a:lnTo>
                  <a:lnTo>
                    <a:pt x="1072718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92238" y="8148042"/>
            <a:ext cx="2658070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CI/CD Pipeline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2238" y="8560147"/>
            <a:ext cx="8045351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Automate testing, building, and deployment using GitHub Actions or GitLab CI for rapid, reliable releases.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50115" y="7585174"/>
            <a:ext cx="212526" cy="35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250115" y="8003679"/>
            <a:ext cx="8045500" cy="28575"/>
            <a:chOff x="0" y="0"/>
            <a:chExt cx="10727333" cy="381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727309" cy="38100"/>
            </a:xfrm>
            <a:custGeom>
              <a:avLst/>
              <a:gdLst/>
              <a:ahLst/>
              <a:cxnLst/>
              <a:rect r="r" b="b" t="t" l="l"/>
              <a:pathLst>
                <a:path h="38100" w="10727309">
                  <a:moveTo>
                    <a:pt x="0" y="0"/>
                  </a:moveTo>
                  <a:lnTo>
                    <a:pt x="10727309" y="0"/>
                  </a:lnTo>
                  <a:lnTo>
                    <a:pt x="107273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9250115" y="8148042"/>
            <a:ext cx="4376496" cy="33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Monitoring &amp; Logging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50115" y="8560147"/>
            <a:ext cx="8045500" cy="74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Integrate Prometheus, Grafana, and ELK stack for real-time performance monitoring, error tracking, and system observability.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8665" y="740420"/>
            <a:ext cx="9315276" cy="6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8665" y="1864221"/>
            <a:ext cx="8049369" cy="2406849"/>
            <a:chOff x="0" y="0"/>
            <a:chExt cx="10732492" cy="32091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32516" cy="3209163"/>
            </a:xfrm>
            <a:custGeom>
              <a:avLst/>
              <a:gdLst/>
              <a:ahLst/>
              <a:cxnLst/>
              <a:rect r="r" b="b" t="t" l="l"/>
              <a:pathLst>
                <a:path h="3209163" w="10732516">
                  <a:moveTo>
                    <a:pt x="0" y="42418"/>
                  </a:moveTo>
                  <a:cubicBezTo>
                    <a:pt x="0" y="18923"/>
                    <a:pt x="18923" y="0"/>
                    <a:pt x="42418" y="0"/>
                  </a:cubicBezTo>
                  <a:lnTo>
                    <a:pt x="10690098" y="0"/>
                  </a:lnTo>
                  <a:cubicBezTo>
                    <a:pt x="10713466" y="0"/>
                    <a:pt x="10732516" y="18923"/>
                    <a:pt x="10732516" y="42418"/>
                  </a:cubicBezTo>
                  <a:lnTo>
                    <a:pt x="10732516" y="3166745"/>
                  </a:lnTo>
                  <a:cubicBezTo>
                    <a:pt x="10732516" y="3190113"/>
                    <a:pt x="10713593" y="3209163"/>
                    <a:pt x="10690098" y="3209163"/>
                  </a:cubicBezTo>
                  <a:lnTo>
                    <a:pt x="42418" y="3209163"/>
                  </a:lnTo>
                  <a:cubicBezTo>
                    <a:pt x="19050" y="3209163"/>
                    <a:pt x="0" y="3190240"/>
                    <a:pt x="0" y="31667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00447" y="2076004"/>
            <a:ext cx="635496" cy="635496"/>
            <a:chOff x="0" y="0"/>
            <a:chExt cx="847328" cy="8473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423672"/>
                  </a:moveTo>
                  <a:cubicBezTo>
                    <a:pt x="0" y="189738"/>
                    <a:pt x="189738" y="0"/>
                    <a:pt x="423672" y="0"/>
                  </a:cubicBezTo>
                  <a:cubicBezTo>
                    <a:pt x="657606" y="0"/>
                    <a:pt x="847344" y="189738"/>
                    <a:pt x="847344" y="423672"/>
                  </a:cubicBezTo>
                  <a:cubicBezTo>
                    <a:pt x="847344" y="657606"/>
                    <a:pt x="657606" y="847344"/>
                    <a:pt x="423672" y="847344"/>
                  </a:cubicBezTo>
                  <a:cubicBezTo>
                    <a:pt x="189738" y="847344"/>
                    <a:pt x="0" y="657606"/>
                    <a:pt x="0" y="42367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375172" y="2250728"/>
            <a:ext cx="285899" cy="285899"/>
          </a:xfrm>
          <a:custGeom>
            <a:avLst/>
            <a:gdLst/>
            <a:ahLst/>
            <a:cxnLst/>
            <a:rect r="r" b="b" t="t" l="l"/>
            <a:pathLst>
              <a:path h="285899" w="285899">
                <a:moveTo>
                  <a:pt x="0" y="0"/>
                </a:moveTo>
                <a:lnTo>
                  <a:pt x="285899" y="0"/>
                </a:lnTo>
                <a:lnTo>
                  <a:pt x="285899" y="285898"/>
                </a:lnTo>
                <a:lnTo>
                  <a:pt x="0" y="285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12" t="0" r="-161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0448" y="2904232"/>
            <a:ext cx="5002889" cy="33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Programming Environment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447" y="3314551"/>
            <a:ext cx="7625804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Python 3.8+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with type hints and modern async features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49816" y="1864221"/>
            <a:ext cx="8049517" cy="2406849"/>
            <a:chOff x="0" y="0"/>
            <a:chExt cx="10732690" cy="3209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32770" cy="3209163"/>
            </a:xfrm>
            <a:custGeom>
              <a:avLst/>
              <a:gdLst/>
              <a:ahLst/>
              <a:cxnLst/>
              <a:rect r="r" b="b" t="t" l="l"/>
              <a:pathLst>
                <a:path h="3209163" w="10732770">
                  <a:moveTo>
                    <a:pt x="0" y="42418"/>
                  </a:moveTo>
                  <a:cubicBezTo>
                    <a:pt x="0" y="18923"/>
                    <a:pt x="18923" y="0"/>
                    <a:pt x="42418" y="0"/>
                  </a:cubicBezTo>
                  <a:lnTo>
                    <a:pt x="10690352" y="0"/>
                  </a:lnTo>
                  <a:cubicBezTo>
                    <a:pt x="10713720" y="0"/>
                    <a:pt x="10732770" y="18923"/>
                    <a:pt x="10732770" y="42418"/>
                  </a:cubicBezTo>
                  <a:lnTo>
                    <a:pt x="10732770" y="3166745"/>
                  </a:lnTo>
                  <a:cubicBezTo>
                    <a:pt x="10732770" y="3190113"/>
                    <a:pt x="10713847" y="3209163"/>
                    <a:pt x="10690352" y="3209163"/>
                  </a:cubicBezTo>
                  <a:lnTo>
                    <a:pt x="42418" y="3209163"/>
                  </a:lnTo>
                  <a:cubicBezTo>
                    <a:pt x="19050" y="3209163"/>
                    <a:pt x="0" y="3190240"/>
                    <a:pt x="0" y="31667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61599" y="2076004"/>
            <a:ext cx="635496" cy="635496"/>
            <a:chOff x="0" y="0"/>
            <a:chExt cx="847328" cy="8473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423672"/>
                  </a:moveTo>
                  <a:cubicBezTo>
                    <a:pt x="0" y="189738"/>
                    <a:pt x="189738" y="0"/>
                    <a:pt x="423672" y="0"/>
                  </a:cubicBezTo>
                  <a:cubicBezTo>
                    <a:pt x="657606" y="0"/>
                    <a:pt x="847344" y="189738"/>
                    <a:pt x="847344" y="423672"/>
                  </a:cubicBezTo>
                  <a:cubicBezTo>
                    <a:pt x="847344" y="657606"/>
                    <a:pt x="657606" y="847344"/>
                    <a:pt x="423672" y="847344"/>
                  </a:cubicBezTo>
                  <a:cubicBezTo>
                    <a:pt x="189738" y="847344"/>
                    <a:pt x="0" y="657606"/>
                    <a:pt x="0" y="42367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636324" y="2250728"/>
            <a:ext cx="285899" cy="285899"/>
          </a:xfrm>
          <a:custGeom>
            <a:avLst/>
            <a:gdLst/>
            <a:ahLst/>
            <a:cxnLst/>
            <a:rect r="r" b="b" t="t" l="l"/>
            <a:pathLst>
              <a:path h="285899" w="285899">
                <a:moveTo>
                  <a:pt x="0" y="0"/>
                </a:moveTo>
                <a:lnTo>
                  <a:pt x="285898" y="0"/>
                </a:lnTo>
                <a:lnTo>
                  <a:pt x="285898" y="285898"/>
                </a:lnTo>
                <a:lnTo>
                  <a:pt x="0" y="285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61599" y="2904232"/>
            <a:ext cx="2648247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99" y="3314551"/>
            <a:ext cx="7625954" cy="74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Scikit-learn, XGBoost, LightGBM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ensemble modeling; </a:t>
            </a: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PyTorch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future deep learning experiments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88665" y="4482852"/>
            <a:ext cx="8049369" cy="2406849"/>
            <a:chOff x="0" y="0"/>
            <a:chExt cx="10732492" cy="32091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32516" cy="3209163"/>
            </a:xfrm>
            <a:custGeom>
              <a:avLst/>
              <a:gdLst/>
              <a:ahLst/>
              <a:cxnLst/>
              <a:rect r="r" b="b" t="t" l="l"/>
              <a:pathLst>
                <a:path h="3209163" w="10732516">
                  <a:moveTo>
                    <a:pt x="0" y="42418"/>
                  </a:moveTo>
                  <a:cubicBezTo>
                    <a:pt x="0" y="18923"/>
                    <a:pt x="18923" y="0"/>
                    <a:pt x="42418" y="0"/>
                  </a:cubicBezTo>
                  <a:lnTo>
                    <a:pt x="10690098" y="0"/>
                  </a:lnTo>
                  <a:cubicBezTo>
                    <a:pt x="10713466" y="0"/>
                    <a:pt x="10732516" y="18923"/>
                    <a:pt x="10732516" y="42418"/>
                  </a:cubicBezTo>
                  <a:lnTo>
                    <a:pt x="10732516" y="3166745"/>
                  </a:lnTo>
                  <a:cubicBezTo>
                    <a:pt x="10732516" y="3190113"/>
                    <a:pt x="10713593" y="3209163"/>
                    <a:pt x="10690098" y="3209163"/>
                  </a:cubicBezTo>
                  <a:lnTo>
                    <a:pt x="42418" y="3209163"/>
                  </a:lnTo>
                  <a:cubicBezTo>
                    <a:pt x="19050" y="3209163"/>
                    <a:pt x="0" y="3190240"/>
                    <a:pt x="0" y="31667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00447" y="4694635"/>
            <a:ext cx="635496" cy="635496"/>
            <a:chOff x="0" y="0"/>
            <a:chExt cx="847328" cy="8473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423672"/>
                  </a:moveTo>
                  <a:cubicBezTo>
                    <a:pt x="0" y="189738"/>
                    <a:pt x="189738" y="0"/>
                    <a:pt x="423672" y="0"/>
                  </a:cubicBezTo>
                  <a:cubicBezTo>
                    <a:pt x="657606" y="0"/>
                    <a:pt x="847344" y="189738"/>
                    <a:pt x="847344" y="423672"/>
                  </a:cubicBezTo>
                  <a:cubicBezTo>
                    <a:pt x="847344" y="657606"/>
                    <a:pt x="657606" y="847344"/>
                    <a:pt x="423672" y="847344"/>
                  </a:cubicBezTo>
                  <a:cubicBezTo>
                    <a:pt x="189738" y="847344"/>
                    <a:pt x="0" y="657606"/>
                    <a:pt x="0" y="42367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375172" y="4869359"/>
            <a:ext cx="285899" cy="285899"/>
          </a:xfrm>
          <a:custGeom>
            <a:avLst/>
            <a:gdLst/>
            <a:ahLst/>
            <a:cxnLst/>
            <a:rect r="r" b="b" t="t" l="l"/>
            <a:pathLst>
              <a:path h="285899" w="285899">
                <a:moveTo>
                  <a:pt x="0" y="0"/>
                </a:moveTo>
                <a:lnTo>
                  <a:pt x="285899" y="0"/>
                </a:lnTo>
                <a:lnTo>
                  <a:pt x="285899" y="285899"/>
                </a:lnTo>
                <a:lnTo>
                  <a:pt x="0" y="285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00447" y="5522862"/>
            <a:ext cx="2648247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Data Processing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0447" y="5933183"/>
            <a:ext cx="7625804" cy="74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NumPy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numerical computation; </a:t>
            </a: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Pandas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data manipulation and feature engineering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49816" y="4482852"/>
            <a:ext cx="8049517" cy="2406849"/>
            <a:chOff x="0" y="0"/>
            <a:chExt cx="10732690" cy="32091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32770" cy="3209163"/>
            </a:xfrm>
            <a:custGeom>
              <a:avLst/>
              <a:gdLst/>
              <a:ahLst/>
              <a:cxnLst/>
              <a:rect r="r" b="b" t="t" l="l"/>
              <a:pathLst>
                <a:path h="3209163" w="10732770">
                  <a:moveTo>
                    <a:pt x="0" y="42418"/>
                  </a:moveTo>
                  <a:cubicBezTo>
                    <a:pt x="0" y="18923"/>
                    <a:pt x="18923" y="0"/>
                    <a:pt x="42418" y="0"/>
                  </a:cubicBezTo>
                  <a:lnTo>
                    <a:pt x="10690352" y="0"/>
                  </a:lnTo>
                  <a:cubicBezTo>
                    <a:pt x="10713720" y="0"/>
                    <a:pt x="10732770" y="18923"/>
                    <a:pt x="10732770" y="42418"/>
                  </a:cubicBezTo>
                  <a:lnTo>
                    <a:pt x="10732770" y="3166745"/>
                  </a:lnTo>
                  <a:cubicBezTo>
                    <a:pt x="10732770" y="3190113"/>
                    <a:pt x="10713847" y="3209163"/>
                    <a:pt x="10690352" y="3209163"/>
                  </a:cubicBezTo>
                  <a:lnTo>
                    <a:pt x="42418" y="3209163"/>
                  </a:lnTo>
                  <a:cubicBezTo>
                    <a:pt x="19050" y="3209163"/>
                    <a:pt x="0" y="3190240"/>
                    <a:pt x="0" y="31667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461599" y="4694635"/>
            <a:ext cx="635496" cy="635496"/>
            <a:chOff x="0" y="0"/>
            <a:chExt cx="847328" cy="8473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423672"/>
                  </a:moveTo>
                  <a:cubicBezTo>
                    <a:pt x="0" y="189738"/>
                    <a:pt x="189738" y="0"/>
                    <a:pt x="423672" y="0"/>
                  </a:cubicBezTo>
                  <a:cubicBezTo>
                    <a:pt x="657606" y="0"/>
                    <a:pt x="847344" y="189738"/>
                    <a:pt x="847344" y="423672"/>
                  </a:cubicBezTo>
                  <a:cubicBezTo>
                    <a:pt x="847344" y="657606"/>
                    <a:pt x="657606" y="847344"/>
                    <a:pt x="423672" y="847344"/>
                  </a:cubicBezTo>
                  <a:cubicBezTo>
                    <a:pt x="189738" y="847344"/>
                    <a:pt x="0" y="657606"/>
                    <a:pt x="0" y="42367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636324" y="4869359"/>
            <a:ext cx="285899" cy="285899"/>
          </a:xfrm>
          <a:custGeom>
            <a:avLst/>
            <a:gdLst/>
            <a:ahLst/>
            <a:cxnLst/>
            <a:rect r="r" b="b" t="t" l="l"/>
            <a:pathLst>
              <a:path h="285899" w="285899">
                <a:moveTo>
                  <a:pt x="0" y="0"/>
                </a:moveTo>
                <a:lnTo>
                  <a:pt x="285898" y="0"/>
                </a:lnTo>
                <a:lnTo>
                  <a:pt x="285898" y="285899"/>
                </a:lnTo>
                <a:lnTo>
                  <a:pt x="0" y="285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838" t="0" r="-4838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461599" y="5522862"/>
            <a:ext cx="2648247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Visualization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61599" y="5933183"/>
            <a:ext cx="7625954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Matplotlib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static plots; </a:t>
            </a: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Seaborn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statistical graphics and heatmaps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88665" y="7101482"/>
            <a:ext cx="8049369" cy="2406849"/>
            <a:chOff x="0" y="0"/>
            <a:chExt cx="10732492" cy="32091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32516" cy="3209163"/>
            </a:xfrm>
            <a:custGeom>
              <a:avLst/>
              <a:gdLst/>
              <a:ahLst/>
              <a:cxnLst/>
              <a:rect r="r" b="b" t="t" l="l"/>
              <a:pathLst>
                <a:path h="3209163" w="10732516">
                  <a:moveTo>
                    <a:pt x="0" y="42418"/>
                  </a:moveTo>
                  <a:cubicBezTo>
                    <a:pt x="0" y="18923"/>
                    <a:pt x="18923" y="0"/>
                    <a:pt x="42418" y="0"/>
                  </a:cubicBezTo>
                  <a:lnTo>
                    <a:pt x="10690098" y="0"/>
                  </a:lnTo>
                  <a:cubicBezTo>
                    <a:pt x="10713466" y="0"/>
                    <a:pt x="10732516" y="18923"/>
                    <a:pt x="10732516" y="42418"/>
                  </a:cubicBezTo>
                  <a:lnTo>
                    <a:pt x="10732516" y="3166745"/>
                  </a:lnTo>
                  <a:cubicBezTo>
                    <a:pt x="10732516" y="3190113"/>
                    <a:pt x="10713593" y="3209163"/>
                    <a:pt x="10690098" y="3209163"/>
                  </a:cubicBezTo>
                  <a:lnTo>
                    <a:pt x="42418" y="3209163"/>
                  </a:lnTo>
                  <a:cubicBezTo>
                    <a:pt x="19050" y="3209163"/>
                    <a:pt x="0" y="3190240"/>
                    <a:pt x="0" y="31667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00447" y="7313265"/>
            <a:ext cx="635496" cy="635496"/>
            <a:chOff x="0" y="0"/>
            <a:chExt cx="847328" cy="84732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423672"/>
                  </a:moveTo>
                  <a:cubicBezTo>
                    <a:pt x="0" y="189738"/>
                    <a:pt x="189738" y="0"/>
                    <a:pt x="423672" y="0"/>
                  </a:cubicBezTo>
                  <a:cubicBezTo>
                    <a:pt x="657606" y="0"/>
                    <a:pt x="847344" y="189738"/>
                    <a:pt x="847344" y="423672"/>
                  </a:cubicBezTo>
                  <a:cubicBezTo>
                    <a:pt x="847344" y="657606"/>
                    <a:pt x="657606" y="847344"/>
                    <a:pt x="423672" y="847344"/>
                  </a:cubicBezTo>
                  <a:cubicBezTo>
                    <a:pt x="189738" y="847344"/>
                    <a:pt x="0" y="657606"/>
                    <a:pt x="0" y="42367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39" id="39" descr="preencoded.png"/>
          <p:cNvSpPr/>
          <p:nvPr/>
        </p:nvSpPr>
        <p:spPr>
          <a:xfrm flipH="false" flipV="false" rot="0">
            <a:off x="1375172" y="7487990"/>
            <a:ext cx="285899" cy="285899"/>
          </a:xfrm>
          <a:custGeom>
            <a:avLst/>
            <a:gdLst/>
            <a:ahLst/>
            <a:cxnLst/>
            <a:rect r="r" b="b" t="t" l="l"/>
            <a:pathLst>
              <a:path h="285899" w="285899">
                <a:moveTo>
                  <a:pt x="0" y="0"/>
                </a:moveTo>
                <a:lnTo>
                  <a:pt x="285899" y="0"/>
                </a:lnTo>
                <a:lnTo>
                  <a:pt x="285899" y="285899"/>
                </a:lnTo>
                <a:lnTo>
                  <a:pt x="0" y="2858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838" t="0" r="-4838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200447" y="8141494"/>
            <a:ext cx="2648247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Web Framework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0447" y="8551812"/>
            <a:ext cx="7625804" cy="74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FastAPI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REST API; </a:t>
            </a: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Uvicorn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ASGI server for high-performance async request handling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249816" y="7101482"/>
            <a:ext cx="8049517" cy="2406849"/>
            <a:chOff x="0" y="0"/>
            <a:chExt cx="10732690" cy="32091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732770" cy="3209163"/>
            </a:xfrm>
            <a:custGeom>
              <a:avLst/>
              <a:gdLst/>
              <a:ahLst/>
              <a:cxnLst/>
              <a:rect r="r" b="b" t="t" l="l"/>
              <a:pathLst>
                <a:path h="3209163" w="10732770">
                  <a:moveTo>
                    <a:pt x="0" y="42418"/>
                  </a:moveTo>
                  <a:cubicBezTo>
                    <a:pt x="0" y="18923"/>
                    <a:pt x="18923" y="0"/>
                    <a:pt x="42418" y="0"/>
                  </a:cubicBezTo>
                  <a:lnTo>
                    <a:pt x="10690352" y="0"/>
                  </a:lnTo>
                  <a:cubicBezTo>
                    <a:pt x="10713720" y="0"/>
                    <a:pt x="10732770" y="18923"/>
                    <a:pt x="10732770" y="42418"/>
                  </a:cubicBezTo>
                  <a:lnTo>
                    <a:pt x="10732770" y="3166745"/>
                  </a:lnTo>
                  <a:cubicBezTo>
                    <a:pt x="10732770" y="3190113"/>
                    <a:pt x="10713847" y="3209163"/>
                    <a:pt x="10690352" y="3209163"/>
                  </a:cubicBezTo>
                  <a:lnTo>
                    <a:pt x="42418" y="3209163"/>
                  </a:lnTo>
                  <a:cubicBezTo>
                    <a:pt x="19050" y="3209163"/>
                    <a:pt x="0" y="3190240"/>
                    <a:pt x="0" y="316674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461599" y="7313265"/>
            <a:ext cx="635496" cy="635496"/>
            <a:chOff x="0" y="0"/>
            <a:chExt cx="847328" cy="84732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423672"/>
                  </a:moveTo>
                  <a:cubicBezTo>
                    <a:pt x="0" y="189738"/>
                    <a:pt x="189738" y="0"/>
                    <a:pt x="423672" y="0"/>
                  </a:cubicBezTo>
                  <a:cubicBezTo>
                    <a:pt x="657606" y="0"/>
                    <a:pt x="847344" y="189738"/>
                    <a:pt x="847344" y="423672"/>
                  </a:cubicBezTo>
                  <a:cubicBezTo>
                    <a:pt x="847344" y="657606"/>
                    <a:pt x="657606" y="847344"/>
                    <a:pt x="423672" y="847344"/>
                  </a:cubicBezTo>
                  <a:cubicBezTo>
                    <a:pt x="189738" y="847344"/>
                    <a:pt x="0" y="657606"/>
                    <a:pt x="0" y="42367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46" id="46" descr="preencoded.png"/>
          <p:cNvSpPr/>
          <p:nvPr/>
        </p:nvSpPr>
        <p:spPr>
          <a:xfrm flipH="false" flipV="false" rot="0">
            <a:off x="9636324" y="7487990"/>
            <a:ext cx="285899" cy="285899"/>
          </a:xfrm>
          <a:custGeom>
            <a:avLst/>
            <a:gdLst/>
            <a:ahLst/>
            <a:cxnLst/>
            <a:rect r="r" b="b" t="t" l="l"/>
            <a:pathLst>
              <a:path h="285899" w="285899">
                <a:moveTo>
                  <a:pt x="0" y="0"/>
                </a:moveTo>
                <a:lnTo>
                  <a:pt x="285898" y="0"/>
                </a:lnTo>
                <a:lnTo>
                  <a:pt x="285898" y="285899"/>
                </a:lnTo>
                <a:lnTo>
                  <a:pt x="0" y="285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838" t="0" r="-4838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9461599" y="8141494"/>
            <a:ext cx="2648247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61599" y="8551812"/>
            <a:ext cx="7625954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HTML5, CSS3, JavaScript (ES6+)</a:t>
            </a:r>
            <a:r>
              <a:rPr lang="en-US" sz="16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for responsive, interactive user interface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9951" y="580876"/>
            <a:ext cx="9058201" cy="59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5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Project 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96289" y="533251"/>
            <a:ext cx="11429357" cy="137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This project represents a complete end-to-end machine learning solution, from exploratory data analysis through production deployment, demonstrating best practices in modern ML engineering.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9951" y="1794570"/>
            <a:ext cx="334268" cy="334268"/>
            <a:chOff x="0" y="0"/>
            <a:chExt cx="445690" cy="445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2750" y="1826567"/>
            <a:ext cx="4046302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97.5%+ Test Set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2750" y="2090738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Achieved state-of-the-art performance on the Forest Cover Type dataset, surpassing baseline benchmarks with ensemble methods.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9951" y="2701529"/>
            <a:ext cx="334268" cy="334268"/>
            <a:chOff x="0" y="0"/>
            <a:chExt cx="445690" cy="445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2750" y="2733526"/>
            <a:ext cx="4633952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Comprehensive Data 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750" y="2997696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Built robust preprocessing, feature engineering, and validation workflows handling 581,012 samples with 54 cartographic features.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99951" y="3608486"/>
            <a:ext cx="334268" cy="334268"/>
            <a:chOff x="0" y="0"/>
            <a:chExt cx="445690" cy="4456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2750" y="3640485"/>
            <a:ext cx="4633952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Advanced Feature Engineering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750" y="3904655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Created derived features including distance calculations, terrain indices, and categorical encodings to enhance model performance.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9951" y="4515445"/>
            <a:ext cx="334268" cy="334268"/>
            <a:chOff x="0" y="0"/>
            <a:chExt cx="445690" cy="4456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2750" y="4547444"/>
            <a:ext cx="4890795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Multiple ML Algorithms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2750" y="4811614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Implemented and compared Random Forest, XGBoost, LightGBM, and neural network approaches with systematic hyperparameter tuning.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99951" y="5422404"/>
            <a:ext cx="334268" cy="334267"/>
            <a:chOff x="0" y="0"/>
            <a:chExt cx="445690" cy="4456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82750" y="5454403"/>
            <a:ext cx="5239271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Optimized Ensemble Methods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2750" y="5718572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Designed soft-voting ensemble combining complementary algorithms, reducing variance and improving generalization by 2.3%.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99951" y="6329362"/>
            <a:ext cx="334268" cy="334267"/>
            <a:chOff x="0" y="0"/>
            <a:chExt cx="445690" cy="4456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82750" y="6361360"/>
            <a:ext cx="5239271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Full-Stack Web Application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2750" y="6625530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Developed production-ready web interface with responsive design, real-time predictions, and intuitive user experience.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99951" y="7236321"/>
            <a:ext cx="334268" cy="334267"/>
            <a:chOff x="0" y="0"/>
            <a:chExt cx="445690" cy="4456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82750" y="7268319"/>
            <a:ext cx="4046302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RESTful API Integration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50" y="7532489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Created well-documented API endpoints with Pydantic validation, enabling seamless integration with external systems.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99951" y="8143280"/>
            <a:ext cx="334268" cy="334267"/>
            <a:chOff x="0" y="0"/>
            <a:chExt cx="445690" cy="4456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82750" y="8175278"/>
            <a:ext cx="4890795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Production-Ready Codebase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2750" y="8439447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Implemented modular architecture with comprehensive error handling, logging, and configuration management for scalability.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99951" y="9050239"/>
            <a:ext cx="334268" cy="334267"/>
            <a:chOff x="0" y="0"/>
            <a:chExt cx="445690" cy="44569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5643" cy="445643"/>
            </a:xfrm>
            <a:custGeom>
              <a:avLst/>
              <a:gdLst/>
              <a:ahLst/>
              <a:cxnLst/>
              <a:rect r="r" b="b" t="t" l="l"/>
              <a:pathLst>
                <a:path h="445643" w="445643">
                  <a:moveTo>
                    <a:pt x="0" y="29718"/>
                  </a:moveTo>
                  <a:cubicBezTo>
                    <a:pt x="0" y="13335"/>
                    <a:pt x="13335" y="0"/>
                    <a:pt x="29718" y="0"/>
                  </a:cubicBezTo>
                  <a:lnTo>
                    <a:pt x="415925" y="0"/>
                  </a:lnTo>
                  <a:cubicBezTo>
                    <a:pt x="432308" y="0"/>
                    <a:pt x="445643" y="13335"/>
                    <a:pt x="445643" y="29718"/>
                  </a:cubicBezTo>
                  <a:lnTo>
                    <a:pt x="445643" y="415925"/>
                  </a:lnTo>
                  <a:cubicBezTo>
                    <a:pt x="445643" y="432308"/>
                    <a:pt x="432308" y="445643"/>
                    <a:pt x="415925" y="445643"/>
                  </a:cubicBezTo>
                  <a:lnTo>
                    <a:pt x="29718" y="445643"/>
                  </a:lnTo>
                  <a:cubicBezTo>
                    <a:pt x="13335" y="445643"/>
                    <a:pt x="0" y="432435"/>
                    <a:pt x="0" y="41592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282750" y="9082236"/>
            <a:ext cx="4633952" cy="33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Extensive Documentation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2750" y="9346406"/>
            <a:ext cx="16205299" cy="35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824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Delivered detailed technical documentation including API specifications, model cards, and deployment guides for reproducibility.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3197" y="577046"/>
            <a:ext cx="7034593" cy="55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34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Challenges &amp;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3197" y="1263205"/>
            <a:ext cx="16661606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Every successful ML project encounters obstacles. Our systematic approach to identifying and resolving technical challenges ensured robust model performance and reliable deployment.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3197" y="2011115"/>
            <a:ext cx="2265610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Key Challenges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03672" y="2513213"/>
            <a:ext cx="8165604" cy="987624"/>
            <a:chOff x="0" y="0"/>
            <a:chExt cx="10887472" cy="13168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83159" y="2690664"/>
            <a:ext cx="4759776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Class Imbalance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159" y="3039516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Uneven distribution across seven forest types, with some classes having 5x more samples than others.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3672" y="3659238"/>
            <a:ext cx="8165604" cy="987624"/>
            <a:chOff x="0" y="0"/>
            <a:chExt cx="10887472" cy="13168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83159" y="3810149"/>
            <a:ext cx="6313421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Large Dataset Size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3159" y="4159002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581K samples requiring efficient memory management and processing strategies.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03672" y="4778722"/>
            <a:ext cx="8165604" cy="987624"/>
            <a:chOff x="0" y="0"/>
            <a:chExt cx="10887472" cy="13168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83159" y="4929634"/>
            <a:ext cx="5560139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High Dimensionality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159" y="5278487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54 features with varying scales and importance levels demanding careful preprocessing.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03672" y="5898208"/>
            <a:ext cx="8165604" cy="987624"/>
            <a:chOff x="0" y="0"/>
            <a:chExt cx="10887472" cy="13168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83159" y="6049119"/>
            <a:ext cx="5560139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Similar Feature Distributions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3159" y="6397972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Overlapping terrain characteristics between forest types creating ambiguous boundaries.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03672" y="7017692"/>
            <a:ext cx="8165604" cy="987624"/>
            <a:chOff x="0" y="0"/>
            <a:chExt cx="10887472" cy="13168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83159" y="7168604"/>
            <a:ext cx="5560139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Rare Class Prediction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3159" y="7517457"/>
            <a:ext cx="7806630" cy="31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Minority classes like Cottonwood proving difficult to predict accurately.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03672" y="8137177"/>
            <a:ext cx="8165604" cy="987624"/>
            <a:chOff x="0" y="0"/>
            <a:chExt cx="10887472" cy="13168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83159" y="8288090"/>
            <a:ext cx="5301198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Model Overfitting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3159" y="8636942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High-capacity models memorizing training patterns rather than learning generalizable features.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37774" y="2067818"/>
            <a:ext cx="2377082" cy="7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Implemented Solutions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328249" y="2539752"/>
            <a:ext cx="8165604" cy="987624"/>
            <a:chOff x="0" y="0"/>
            <a:chExt cx="10887472" cy="131683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9507736" y="2690664"/>
            <a:ext cx="4853936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Stratified Sampling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07736" y="3039516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Maintained class proportions across train/validation/test splits with stratified k-fold cross-validation.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328249" y="3659238"/>
            <a:ext cx="8165604" cy="987624"/>
            <a:chOff x="0" y="0"/>
            <a:chExt cx="10887472" cy="13168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9507736" y="3810149"/>
            <a:ext cx="4853936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Efficient Processing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07736" y="4159002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Leveraged NumPy vectorization, batch processing, and parallel computing to handle large-scale data efficiently.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9328249" y="4778722"/>
            <a:ext cx="8165604" cy="987624"/>
            <a:chOff x="0" y="0"/>
            <a:chExt cx="10887472" cy="131683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9507736" y="4929634"/>
            <a:ext cx="4853936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507736" y="5278487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Created interaction features, normalized scales, and selected top features using recursive feature elimination.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9328249" y="5898208"/>
            <a:ext cx="8165604" cy="1229320"/>
            <a:chOff x="0" y="0"/>
            <a:chExt cx="10887472" cy="163909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12700" y="12700"/>
              <a:ext cx="10862056" cy="1613662"/>
            </a:xfrm>
            <a:custGeom>
              <a:avLst/>
              <a:gdLst/>
              <a:ahLst/>
              <a:cxnLst/>
              <a:rect r="r" b="b" t="t" l="l"/>
              <a:pathLst>
                <a:path h="1613662" w="10862056">
                  <a:moveTo>
                    <a:pt x="0" y="30226"/>
                  </a:moveTo>
                  <a:cubicBezTo>
                    <a:pt x="0" y="13462"/>
                    <a:pt x="13716" y="0"/>
                    <a:pt x="30607" y="0"/>
                  </a:cubicBezTo>
                  <a:lnTo>
                    <a:pt x="10831449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583436"/>
                  </a:lnTo>
                  <a:cubicBezTo>
                    <a:pt x="10862056" y="1600073"/>
                    <a:pt x="10848340" y="1613662"/>
                    <a:pt x="10831449" y="1613662"/>
                  </a:cubicBezTo>
                  <a:lnTo>
                    <a:pt x="30607" y="1613662"/>
                  </a:lnTo>
                  <a:cubicBezTo>
                    <a:pt x="13716" y="1613662"/>
                    <a:pt x="0" y="1600200"/>
                    <a:pt x="0" y="1583436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0887456" cy="1639062"/>
            </a:xfrm>
            <a:custGeom>
              <a:avLst/>
              <a:gdLst/>
              <a:ahLst/>
              <a:cxnLst/>
              <a:rect r="r" b="b" t="t" l="l"/>
              <a:pathLst>
                <a:path h="1639062" w="10887456">
                  <a:moveTo>
                    <a:pt x="0" y="42926"/>
                  </a:moveTo>
                  <a:cubicBezTo>
                    <a:pt x="0" y="19050"/>
                    <a:pt x="19558" y="0"/>
                    <a:pt x="43307" y="0"/>
                  </a:cubicBezTo>
                  <a:lnTo>
                    <a:pt x="10844149" y="0"/>
                  </a:lnTo>
                  <a:lnTo>
                    <a:pt x="10844149" y="12700"/>
                  </a:lnTo>
                  <a:lnTo>
                    <a:pt x="10844149" y="0"/>
                  </a:lnTo>
                  <a:cubicBezTo>
                    <a:pt x="10867898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596136"/>
                  </a:lnTo>
                  <a:lnTo>
                    <a:pt x="10874756" y="1596136"/>
                  </a:lnTo>
                  <a:lnTo>
                    <a:pt x="10887456" y="1596136"/>
                  </a:lnTo>
                  <a:cubicBezTo>
                    <a:pt x="10887456" y="1620012"/>
                    <a:pt x="10867898" y="1639062"/>
                    <a:pt x="10844149" y="1639062"/>
                  </a:cubicBezTo>
                  <a:lnTo>
                    <a:pt x="10844149" y="1626362"/>
                  </a:lnTo>
                  <a:lnTo>
                    <a:pt x="10844149" y="1639062"/>
                  </a:lnTo>
                  <a:lnTo>
                    <a:pt x="43307" y="1639062"/>
                  </a:lnTo>
                  <a:lnTo>
                    <a:pt x="43307" y="1626362"/>
                  </a:lnTo>
                  <a:lnTo>
                    <a:pt x="43307" y="1639062"/>
                  </a:lnTo>
                  <a:cubicBezTo>
                    <a:pt x="19558" y="1639062"/>
                    <a:pt x="0" y="1620012"/>
                    <a:pt x="0" y="1596136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596136"/>
                  </a:lnTo>
                  <a:lnTo>
                    <a:pt x="12700" y="1596136"/>
                  </a:lnTo>
                  <a:lnTo>
                    <a:pt x="25400" y="1596136"/>
                  </a:lnTo>
                  <a:cubicBezTo>
                    <a:pt x="25400" y="1605661"/>
                    <a:pt x="33274" y="1613662"/>
                    <a:pt x="43307" y="1613662"/>
                  </a:cubicBezTo>
                  <a:lnTo>
                    <a:pt x="10844149" y="1613662"/>
                  </a:lnTo>
                  <a:cubicBezTo>
                    <a:pt x="10854182" y="1613662"/>
                    <a:pt x="10862056" y="1605661"/>
                    <a:pt x="10862056" y="1596136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149" y="25400"/>
                  </a:cubicBezTo>
                  <a:lnTo>
                    <a:pt x="43307" y="25400"/>
                  </a:lnTo>
                  <a:lnTo>
                    <a:pt x="43307" y="12700"/>
                  </a:lnTo>
                  <a:lnTo>
                    <a:pt x="43307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58" id="58"/>
          <p:cNvSpPr txBox="true"/>
          <p:nvPr/>
        </p:nvSpPr>
        <p:spPr>
          <a:xfrm rot="0">
            <a:off x="9507736" y="6049119"/>
            <a:ext cx="5042257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Ensemble Methods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507736" y="6397972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Combined diverse algorithms to capture different aspects of feature relationships and reduce prediction variance.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9328249" y="7259390"/>
            <a:ext cx="8165604" cy="987624"/>
            <a:chOff x="0" y="0"/>
            <a:chExt cx="10887472" cy="131683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9507736" y="7410301"/>
            <a:ext cx="4147733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Cross-Validation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507736" y="7759154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Implemented 5-fold stratified CV to ensure robust performance estimation across all data subsets.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9328249" y="8378875"/>
            <a:ext cx="8165604" cy="987624"/>
            <a:chOff x="0" y="0"/>
            <a:chExt cx="10887472" cy="1316832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12700" y="12700"/>
              <a:ext cx="10862056" cy="1291463"/>
            </a:xfrm>
            <a:custGeom>
              <a:avLst/>
              <a:gdLst/>
              <a:ahLst/>
              <a:cxnLst/>
              <a:rect r="r" b="b" t="t" l="l"/>
              <a:pathLst>
                <a:path h="1291463" w="10862056">
                  <a:moveTo>
                    <a:pt x="0" y="30226"/>
                  </a:moveTo>
                  <a:cubicBezTo>
                    <a:pt x="0" y="13462"/>
                    <a:pt x="13716" y="0"/>
                    <a:pt x="30734" y="0"/>
                  </a:cubicBezTo>
                  <a:lnTo>
                    <a:pt x="10831322" y="0"/>
                  </a:lnTo>
                  <a:cubicBezTo>
                    <a:pt x="10848340" y="0"/>
                    <a:pt x="10862056" y="13462"/>
                    <a:pt x="10862056" y="30226"/>
                  </a:cubicBezTo>
                  <a:lnTo>
                    <a:pt x="10862056" y="1261237"/>
                  </a:lnTo>
                  <a:cubicBezTo>
                    <a:pt x="10862056" y="1277874"/>
                    <a:pt x="10848340" y="1291463"/>
                    <a:pt x="10831322" y="1291463"/>
                  </a:cubicBezTo>
                  <a:lnTo>
                    <a:pt x="30734" y="1291463"/>
                  </a:lnTo>
                  <a:cubicBezTo>
                    <a:pt x="13716" y="1291463"/>
                    <a:pt x="0" y="1278001"/>
                    <a:pt x="0" y="1261237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0887456" cy="1316863"/>
            </a:xfrm>
            <a:custGeom>
              <a:avLst/>
              <a:gdLst/>
              <a:ahLst/>
              <a:cxnLst/>
              <a:rect r="r" b="b" t="t" l="l"/>
              <a:pathLst>
                <a:path h="1316863" w="10887456">
                  <a:moveTo>
                    <a:pt x="0" y="42926"/>
                  </a:moveTo>
                  <a:cubicBezTo>
                    <a:pt x="0" y="19050"/>
                    <a:pt x="19685" y="0"/>
                    <a:pt x="43434" y="0"/>
                  </a:cubicBezTo>
                  <a:lnTo>
                    <a:pt x="10844022" y="0"/>
                  </a:lnTo>
                  <a:lnTo>
                    <a:pt x="10844022" y="12700"/>
                  </a:lnTo>
                  <a:lnTo>
                    <a:pt x="10844022" y="0"/>
                  </a:lnTo>
                  <a:cubicBezTo>
                    <a:pt x="10867771" y="0"/>
                    <a:pt x="10887456" y="19050"/>
                    <a:pt x="10887456" y="42926"/>
                  </a:cubicBezTo>
                  <a:lnTo>
                    <a:pt x="10874756" y="42926"/>
                  </a:lnTo>
                  <a:lnTo>
                    <a:pt x="10887456" y="42926"/>
                  </a:lnTo>
                  <a:lnTo>
                    <a:pt x="10887456" y="1273937"/>
                  </a:lnTo>
                  <a:lnTo>
                    <a:pt x="10874756" y="1273937"/>
                  </a:lnTo>
                  <a:lnTo>
                    <a:pt x="10887456" y="1273937"/>
                  </a:lnTo>
                  <a:cubicBezTo>
                    <a:pt x="10887456" y="1297813"/>
                    <a:pt x="10867771" y="1316863"/>
                    <a:pt x="10844022" y="1316863"/>
                  </a:cubicBezTo>
                  <a:lnTo>
                    <a:pt x="10844022" y="1304163"/>
                  </a:lnTo>
                  <a:lnTo>
                    <a:pt x="10844022" y="1316863"/>
                  </a:lnTo>
                  <a:lnTo>
                    <a:pt x="43434" y="1316863"/>
                  </a:lnTo>
                  <a:lnTo>
                    <a:pt x="43434" y="1304163"/>
                  </a:lnTo>
                  <a:lnTo>
                    <a:pt x="43434" y="1316863"/>
                  </a:lnTo>
                  <a:cubicBezTo>
                    <a:pt x="19685" y="1316863"/>
                    <a:pt x="0" y="1297813"/>
                    <a:pt x="0" y="1273937"/>
                  </a:cubicBezTo>
                  <a:lnTo>
                    <a:pt x="0" y="42926"/>
                  </a:lnTo>
                  <a:lnTo>
                    <a:pt x="12700" y="42926"/>
                  </a:lnTo>
                  <a:lnTo>
                    <a:pt x="0" y="42926"/>
                  </a:lnTo>
                  <a:moveTo>
                    <a:pt x="25400" y="42926"/>
                  </a:moveTo>
                  <a:lnTo>
                    <a:pt x="25400" y="1273937"/>
                  </a:lnTo>
                  <a:lnTo>
                    <a:pt x="12700" y="1273937"/>
                  </a:lnTo>
                  <a:lnTo>
                    <a:pt x="25400" y="1273937"/>
                  </a:lnTo>
                  <a:cubicBezTo>
                    <a:pt x="25400" y="1283462"/>
                    <a:pt x="33274" y="1291463"/>
                    <a:pt x="43434" y="1291463"/>
                  </a:cubicBezTo>
                  <a:lnTo>
                    <a:pt x="10844022" y="1291463"/>
                  </a:lnTo>
                  <a:cubicBezTo>
                    <a:pt x="10854182" y="1291463"/>
                    <a:pt x="10862056" y="1283462"/>
                    <a:pt x="10862056" y="1273937"/>
                  </a:cubicBezTo>
                  <a:lnTo>
                    <a:pt x="10862056" y="42926"/>
                  </a:lnTo>
                  <a:cubicBezTo>
                    <a:pt x="10862056" y="33401"/>
                    <a:pt x="10854182" y="25400"/>
                    <a:pt x="10844022" y="25400"/>
                  </a:cubicBezTo>
                  <a:lnTo>
                    <a:pt x="43434" y="25400"/>
                  </a:lnTo>
                  <a:lnTo>
                    <a:pt x="43434" y="12700"/>
                  </a:lnTo>
                  <a:lnTo>
                    <a:pt x="43434" y="25400"/>
                  </a:lnTo>
                  <a:cubicBezTo>
                    <a:pt x="33274" y="25400"/>
                    <a:pt x="25400" y="33401"/>
                    <a:pt x="25400" y="42926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sp>
        <p:nvSpPr>
          <p:cNvPr name="TextBox 68" id="68"/>
          <p:cNvSpPr txBox="true"/>
          <p:nvPr/>
        </p:nvSpPr>
        <p:spPr>
          <a:xfrm rot="0">
            <a:off x="9507736" y="8529786"/>
            <a:ext cx="4853936" cy="31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</a:pPr>
            <a:r>
              <a:rPr lang="en-US" sz="19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Early Stopping &amp; Regularization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507736" y="8878640"/>
            <a:ext cx="7806630" cy="65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Applied L1/L2 penalties, dropout, and early stopping to prevent overfitting while maintaining model capacity.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354438"/>
            <a:chOff x="0" y="0"/>
            <a:chExt cx="24384000" cy="447258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472559"/>
            </a:xfrm>
            <a:custGeom>
              <a:avLst/>
              <a:gdLst/>
              <a:ahLst/>
              <a:cxnLst/>
              <a:rect r="r" b="b" t="t" l="l"/>
              <a:pathLst>
                <a:path h="447255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72559"/>
                  </a:lnTo>
                  <a:lnTo>
                    <a:pt x="0" y="4472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" t="0" r="-2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88665" y="4064496"/>
            <a:ext cx="6709022" cy="90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8665" y="5583436"/>
            <a:ext cx="4025354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 &amp; Scale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665" y="6326386"/>
            <a:ext cx="7828061" cy="137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Predicting forest cover types across Roosevelt National Forest using sophisticated cartographic variables and ensemble machine learning methods.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665" y="7855446"/>
            <a:ext cx="7828061" cy="51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581,000+ samples analyzed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665" y="8378577"/>
            <a:ext cx="7828061" cy="51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54 cartographic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8665" y="8901707"/>
            <a:ext cx="7828061" cy="51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7 distinct forest cover types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0798" y="5583436"/>
            <a:ext cx="55817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Achievement &amp; Deployment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0798" y="6326386"/>
            <a:ext cx="7828061" cy="94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Developed a production-ready system delivering exceptional classification performance with real-world applicability.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0798" y="7426226"/>
            <a:ext cx="7828061" cy="51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99%+ accuracy achieved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0798" y="7949356"/>
            <a:ext cx="7828061" cy="51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Full-stack web application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80798" y="8472487"/>
            <a:ext cx="7828061" cy="51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74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RESTful API integration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8326" y="667643"/>
            <a:ext cx="4170909" cy="57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4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Future Roadmap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326" y="1503610"/>
            <a:ext cx="16491347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Continuous improvement opportunities exist across model architecture, deployment infrastructure, and operational capabilities to further enhance system performance and reliability.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34475" y="2015281"/>
            <a:ext cx="19050" cy="7570440"/>
            <a:chOff x="0" y="0"/>
            <a:chExt cx="25400" cy="10093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00" cy="10093960"/>
            </a:xfrm>
            <a:custGeom>
              <a:avLst/>
              <a:gdLst/>
              <a:ahLst/>
              <a:cxnLst/>
              <a:rect r="r" b="b" t="t" l="l"/>
              <a:pathLst>
                <a:path h="1009396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0081260"/>
                  </a:lnTo>
                  <a:cubicBezTo>
                    <a:pt x="25400" y="10088245"/>
                    <a:pt x="19685" y="10093960"/>
                    <a:pt x="12700" y="10093960"/>
                  </a:cubicBezTo>
                  <a:cubicBezTo>
                    <a:pt x="5715" y="10093960"/>
                    <a:pt x="0" y="10088245"/>
                    <a:pt x="0" y="1008126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74869" y="2193429"/>
            <a:ext cx="500509" cy="19050"/>
            <a:chOff x="0" y="0"/>
            <a:chExt cx="667345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956328" y="2015281"/>
            <a:ext cx="375345" cy="375345"/>
            <a:chOff x="0" y="0"/>
            <a:chExt cx="500460" cy="5004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018910" y="2075185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0291" y="2053530"/>
            <a:ext cx="4489528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Advanced Neural Architectures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8326" y="2376041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Explore CNNs for spatial feature extraction and Transformers for attention-based learning on cartographic data sequences.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12622" y="3194448"/>
            <a:ext cx="500509" cy="19050"/>
            <a:chOff x="0" y="0"/>
            <a:chExt cx="667345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956328" y="3016300"/>
            <a:ext cx="375345" cy="375345"/>
            <a:chOff x="0" y="0"/>
            <a:chExt cx="500460" cy="5004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018910" y="3076203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78181" y="3054549"/>
            <a:ext cx="3705746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Bayesian Optimization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78181" y="3377059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 Optuna or Hyperopt for intelligent hyperparameter search, reducing tuning time while improving model performance.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474869" y="4057204"/>
            <a:ext cx="500509" cy="19050"/>
            <a:chOff x="0" y="0"/>
            <a:chExt cx="667345" cy="25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956328" y="3879056"/>
            <a:ext cx="375345" cy="375345"/>
            <a:chOff x="0" y="0"/>
            <a:chExt cx="500460" cy="5004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018910" y="3938960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04072" y="3917305"/>
            <a:ext cx="3705747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AutoML Integration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8326" y="4239816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Incorporate H2O.ai or Auto-sklearn for automated algorithm selection, feature engineering, and ensemble construction.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312622" y="4920109"/>
            <a:ext cx="500509" cy="19050"/>
            <a:chOff x="0" y="0"/>
            <a:chExt cx="667345" cy="25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956328" y="4741961"/>
            <a:ext cx="375345" cy="375345"/>
            <a:chOff x="0" y="0"/>
            <a:chExt cx="500460" cy="5004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018910" y="4801865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78181" y="4780210"/>
            <a:ext cx="4227528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Cloud Deployment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78181" y="5102721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Migrate to AWS SageMaker or Azure ML for managed infrastructure, auto-scaling, and integrated MLOps workflows.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474869" y="5783015"/>
            <a:ext cx="500509" cy="19050"/>
            <a:chOff x="0" y="0"/>
            <a:chExt cx="667345" cy="25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956328" y="5604868"/>
            <a:ext cx="375345" cy="375345"/>
            <a:chOff x="0" y="0"/>
            <a:chExt cx="500460" cy="5004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9018910" y="5664770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224439" y="5643116"/>
            <a:ext cx="2085380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Model Versioning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98326" y="5965626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Deploy MLflow for experiment tracking, model registry, and reproducible deployments across environments.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312622" y="6645920"/>
            <a:ext cx="500509" cy="19050"/>
            <a:chOff x="0" y="0"/>
            <a:chExt cx="667345" cy="25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8956328" y="6467772"/>
            <a:ext cx="375345" cy="375345"/>
            <a:chOff x="0" y="0"/>
            <a:chExt cx="500460" cy="5004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9018910" y="6527676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978181" y="6506021"/>
            <a:ext cx="4608309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A/B Testing Framework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978181" y="6828532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Implement gradual rollouts and statistical testing to validate model improvements before full production deployment.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8474869" y="7508825"/>
            <a:ext cx="500509" cy="19050"/>
            <a:chOff x="0" y="0"/>
            <a:chExt cx="667345" cy="25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8956328" y="7330679"/>
            <a:ext cx="375345" cy="375345"/>
            <a:chOff x="0" y="0"/>
            <a:chExt cx="500460" cy="50046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9018910" y="7390581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604072" y="7368927"/>
            <a:ext cx="3705746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Real-Time Monitoring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98326" y="7691438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Integrate Prometheus, Grafana, and custom drift detection for continuous performance tracking and data quality alerts.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9312622" y="8371731"/>
            <a:ext cx="500509" cy="19050"/>
            <a:chOff x="0" y="0"/>
            <a:chExt cx="667345" cy="254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67385" cy="25400"/>
            </a:xfrm>
            <a:custGeom>
              <a:avLst/>
              <a:gdLst/>
              <a:ahLst/>
              <a:cxnLst/>
              <a:rect r="r" b="b" t="t" l="l"/>
              <a:pathLst>
                <a:path h="25400" w="66738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54685" y="0"/>
                  </a:lnTo>
                  <a:cubicBezTo>
                    <a:pt x="661670" y="0"/>
                    <a:pt x="667385" y="5715"/>
                    <a:pt x="667385" y="12700"/>
                  </a:cubicBezTo>
                  <a:cubicBezTo>
                    <a:pt x="667385" y="19685"/>
                    <a:pt x="661670" y="25400"/>
                    <a:pt x="65468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8956328" y="8193584"/>
            <a:ext cx="375345" cy="375345"/>
            <a:chOff x="0" y="0"/>
            <a:chExt cx="500460" cy="50046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00507" cy="500507"/>
            </a:xfrm>
            <a:custGeom>
              <a:avLst/>
              <a:gdLst/>
              <a:ahLst/>
              <a:cxnLst/>
              <a:rect r="r" b="b" t="t" l="l"/>
              <a:pathLst>
                <a:path h="500507" w="500507">
                  <a:moveTo>
                    <a:pt x="0" y="33401"/>
                  </a:moveTo>
                  <a:cubicBezTo>
                    <a:pt x="0" y="14986"/>
                    <a:pt x="14986" y="0"/>
                    <a:pt x="33401" y="0"/>
                  </a:cubicBezTo>
                  <a:lnTo>
                    <a:pt x="467106" y="0"/>
                  </a:lnTo>
                  <a:cubicBezTo>
                    <a:pt x="485521" y="0"/>
                    <a:pt x="500507" y="14986"/>
                    <a:pt x="500507" y="33401"/>
                  </a:cubicBezTo>
                  <a:lnTo>
                    <a:pt x="500507" y="467106"/>
                  </a:lnTo>
                  <a:cubicBezTo>
                    <a:pt x="500507" y="485521"/>
                    <a:pt x="485521" y="500507"/>
                    <a:pt x="467106" y="500507"/>
                  </a:cubicBezTo>
                  <a:lnTo>
                    <a:pt x="33401" y="500507"/>
                  </a:lnTo>
                  <a:cubicBezTo>
                    <a:pt x="14986" y="500507"/>
                    <a:pt x="0" y="485521"/>
                    <a:pt x="0" y="46710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9018910" y="8253488"/>
            <a:ext cx="250180" cy="30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8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978181" y="8231832"/>
            <a:ext cx="4608309" cy="3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9"/>
              </a:lnSpc>
            </a:pPr>
            <a:r>
              <a:rPr lang="en-US" sz="19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Automated Retraining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978181" y="8554342"/>
            <a:ext cx="7411491" cy="60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3"/>
              </a:lnSpc>
            </a:pPr>
            <a:r>
              <a:rPr lang="en-US" sz="161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Build scheduled retraining pipelines with data validation, performance benchmarking, and automatic deployment triggers.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526682"/>
            <a:ext cx="7133704" cy="68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41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Business Applications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404600"/>
            <a:ext cx="9445526" cy="146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Our forest cover prediction system delivers actionable insights across multiple domains, from environmental management to strategic resource planning. This production-ready ML solution transforms raw geospatial data into precise predictions that drive decision-making.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0812" y="3079423"/>
            <a:ext cx="4623495" cy="3346251"/>
            <a:chOff x="0" y="0"/>
            <a:chExt cx="6164660" cy="44616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64707" cy="4461764"/>
            </a:xfrm>
            <a:custGeom>
              <a:avLst/>
              <a:gdLst/>
              <a:ahLst/>
              <a:cxnLst/>
              <a:rect r="r" b="b" t="t" l="l"/>
              <a:pathLst>
                <a:path h="4461764" w="6164707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6124956" y="0"/>
                  </a:lnTo>
                  <a:cubicBezTo>
                    <a:pt x="6146927" y="0"/>
                    <a:pt x="6164707" y="17780"/>
                    <a:pt x="6164707" y="39751"/>
                  </a:cubicBezTo>
                  <a:lnTo>
                    <a:pt x="6164707" y="4422013"/>
                  </a:lnTo>
                  <a:cubicBezTo>
                    <a:pt x="6164707" y="4443984"/>
                    <a:pt x="6146927" y="4461764"/>
                    <a:pt x="6124956" y="4461764"/>
                  </a:cubicBezTo>
                  <a:lnTo>
                    <a:pt x="39751" y="4461764"/>
                  </a:lnTo>
                  <a:cubicBezTo>
                    <a:pt x="17780" y="4461764"/>
                    <a:pt x="0" y="4443984"/>
                    <a:pt x="0" y="4422013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5730" y="3251816"/>
            <a:ext cx="595312" cy="595312"/>
            <a:chOff x="0" y="0"/>
            <a:chExt cx="793750" cy="793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258491" y="3424684"/>
            <a:ext cx="267891" cy="267890"/>
          </a:xfrm>
          <a:custGeom>
            <a:avLst/>
            <a:gdLst/>
            <a:ahLst/>
            <a:cxnLst/>
            <a:rect r="r" b="b" t="t" l="l"/>
            <a:pathLst>
              <a:path h="267890" w="267891">
                <a:moveTo>
                  <a:pt x="0" y="0"/>
                </a:moveTo>
                <a:lnTo>
                  <a:pt x="267891" y="0"/>
                </a:lnTo>
                <a:lnTo>
                  <a:pt x="267891" y="267890"/>
                </a:lnTo>
                <a:lnTo>
                  <a:pt x="0" y="26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2069" r="0" b="-1206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92350" y="3371616"/>
            <a:ext cx="4226719" cy="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Environmental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0625" y="4064327"/>
            <a:ext cx="4226719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Forest conservation planning with predictive analytics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0625" y="4913878"/>
            <a:ext cx="4226719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Wildlife habitat assessment and protection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0625" y="5682665"/>
            <a:ext cx="4226719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Real-time ecosystem health monitoring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14120" y="3062585"/>
            <a:ext cx="4623644" cy="3346251"/>
            <a:chOff x="0" y="0"/>
            <a:chExt cx="6164858" cy="44616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64961" cy="4461764"/>
            </a:xfrm>
            <a:custGeom>
              <a:avLst/>
              <a:gdLst/>
              <a:ahLst/>
              <a:cxnLst/>
              <a:rect r="r" b="b" t="t" l="l"/>
              <a:pathLst>
                <a:path h="4461764" w="6164961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6125210" y="0"/>
                  </a:lnTo>
                  <a:cubicBezTo>
                    <a:pt x="6147181" y="0"/>
                    <a:pt x="6164961" y="17780"/>
                    <a:pt x="6164961" y="39751"/>
                  </a:cubicBezTo>
                  <a:lnTo>
                    <a:pt x="6164961" y="4422013"/>
                  </a:lnTo>
                  <a:cubicBezTo>
                    <a:pt x="6164961" y="4443984"/>
                    <a:pt x="6147181" y="4461764"/>
                    <a:pt x="6125210" y="4461764"/>
                  </a:cubicBezTo>
                  <a:lnTo>
                    <a:pt x="39751" y="4461764"/>
                  </a:lnTo>
                  <a:cubicBezTo>
                    <a:pt x="17780" y="4461764"/>
                    <a:pt x="0" y="4443984"/>
                    <a:pt x="0" y="4422013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012508" y="3260972"/>
            <a:ext cx="595312" cy="595312"/>
            <a:chOff x="0" y="0"/>
            <a:chExt cx="793750" cy="7937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6176219" y="3424684"/>
            <a:ext cx="267891" cy="267890"/>
          </a:xfrm>
          <a:custGeom>
            <a:avLst/>
            <a:gdLst/>
            <a:ahLst/>
            <a:cxnLst/>
            <a:rect r="r" b="b" t="t" l="l"/>
            <a:pathLst>
              <a:path h="267890" w="267891">
                <a:moveTo>
                  <a:pt x="0" y="0"/>
                </a:moveTo>
                <a:lnTo>
                  <a:pt x="267891" y="0"/>
                </a:lnTo>
                <a:lnTo>
                  <a:pt x="267891" y="267890"/>
                </a:lnTo>
                <a:lnTo>
                  <a:pt x="0" y="267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23" t="0" r="-172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107882" y="3362091"/>
            <a:ext cx="3131492" cy="36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Resource Planning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12508" y="4117587"/>
            <a:ext cx="4226868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Accurate timber resource estimation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12508" y="4913878"/>
            <a:ext cx="422686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Proactive fire risk assessment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12508" y="5385683"/>
            <a:ext cx="422686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Data-driven land use planning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92238" y="6607225"/>
            <a:ext cx="9445526" cy="2711054"/>
            <a:chOff x="0" y="0"/>
            <a:chExt cx="12594035" cy="36147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594082" cy="3614801"/>
            </a:xfrm>
            <a:custGeom>
              <a:avLst/>
              <a:gdLst/>
              <a:ahLst/>
              <a:cxnLst/>
              <a:rect r="r" b="b" t="t" l="l"/>
              <a:pathLst>
                <a:path h="3614801" w="12594082">
                  <a:moveTo>
                    <a:pt x="0" y="39751"/>
                  </a:moveTo>
                  <a:cubicBezTo>
                    <a:pt x="0" y="17780"/>
                    <a:pt x="17780" y="0"/>
                    <a:pt x="39751" y="0"/>
                  </a:cubicBezTo>
                  <a:lnTo>
                    <a:pt x="12554331" y="0"/>
                  </a:lnTo>
                  <a:cubicBezTo>
                    <a:pt x="12576302" y="0"/>
                    <a:pt x="12594082" y="17780"/>
                    <a:pt x="12594082" y="39751"/>
                  </a:cubicBezTo>
                  <a:lnTo>
                    <a:pt x="12594082" y="3575050"/>
                  </a:lnTo>
                  <a:cubicBezTo>
                    <a:pt x="12594082" y="3597021"/>
                    <a:pt x="12576302" y="3614801"/>
                    <a:pt x="12554331" y="3614801"/>
                  </a:cubicBezTo>
                  <a:lnTo>
                    <a:pt x="39751" y="3614801"/>
                  </a:lnTo>
                  <a:cubicBezTo>
                    <a:pt x="17780" y="3614801"/>
                    <a:pt x="0" y="3597021"/>
                    <a:pt x="0" y="35750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90625" y="6805612"/>
            <a:ext cx="595312" cy="595312"/>
            <a:chOff x="0" y="0"/>
            <a:chExt cx="793750" cy="7937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93750" cy="793750"/>
            </a:xfrm>
            <a:custGeom>
              <a:avLst/>
              <a:gdLst/>
              <a:ahLst/>
              <a:cxnLst/>
              <a:rect r="r" b="b" t="t" l="l"/>
              <a:pathLst>
                <a:path h="793750" w="793750">
                  <a:moveTo>
                    <a:pt x="0" y="396875"/>
                  </a:moveTo>
                  <a:cubicBezTo>
                    <a:pt x="0" y="177673"/>
                    <a:pt x="177673" y="0"/>
                    <a:pt x="396875" y="0"/>
                  </a:cubicBezTo>
                  <a:cubicBezTo>
                    <a:pt x="616077" y="0"/>
                    <a:pt x="793750" y="177673"/>
                    <a:pt x="793750" y="396875"/>
                  </a:cubicBezTo>
                  <a:cubicBezTo>
                    <a:pt x="793750" y="616077"/>
                    <a:pt x="616077" y="793750"/>
                    <a:pt x="396875" y="793750"/>
                  </a:cubicBezTo>
                  <a:cubicBezTo>
                    <a:pt x="177673" y="793750"/>
                    <a:pt x="0" y="616077"/>
                    <a:pt x="0" y="396875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354336" y="6969324"/>
            <a:ext cx="267891" cy="267890"/>
          </a:xfrm>
          <a:custGeom>
            <a:avLst/>
            <a:gdLst/>
            <a:ahLst/>
            <a:cxnLst/>
            <a:rect r="r" b="b" t="t" l="l"/>
            <a:pathLst>
              <a:path h="267890" w="267891">
                <a:moveTo>
                  <a:pt x="0" y="0"/>
                </a:moveTo>
                <a:lnTo>
                  <a:pt x="267891" y="0"/>
                </a:lnTo>
                <a:lnTo>
                  <a:pt x="267891" y="267890"/>
                </a:lnTo>
                <a:lnTo>
                  <a:pt x="0" y="267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724" r="0" b="-1724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249929" y="6777037"/>
            <a:ext cx="4060235" cy="36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Research Applications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0625" y="7791450"/>
            <a:ext cx="904875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Climate change impact modeling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0625" y="8220710"/>
            <a:ext cx="904875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Biodiversity pattern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0625" y="8688070"/>
            <a:ext cx="904875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888" indent="-140444" lvl="1">
              <a:lnSpc>
                <a:spcPts val="2979"/>
              </a:lnSpc>
              <a:buFont typeface="Arial"/>
              <a:buChar char="•"/>
            </a:pPr>
            <a:r>
              <a:rPr lang="en-US" sz="18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Long-term ecological studies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4051" y="725537"/>
            <a:ext cx="5672286" cy="75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Model Interpretability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051" y="2000250"/>
            <a:ext cx="8159949" cy="43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Understanding Model Decisions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051" y="2608660"/>
            <a:ext cx="9572327" cy="115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Interpretability is critical for production ML systems. Our comprehensive analysis framework provides transparency into model predictions, validating domain assumptions and identifying improvement opportunities.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051" y="3921770"/>
            <a:ext cx="224879" cy="37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4051" y="4370635"/>
            <a:ext cx="4673650" cy="28575"/>
            <a:chOff x="0" y="0"/>
            <a:chExt cx="6231533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31509" cy="38100"/>
            </a:xfrm>
            <a:custGeom>
              <a:avLst/>
              <a:gdLst/>
              <a:ahLst/>
              <a:cxnLst/>
              <a:rect r="r" b="b" t="t" l="l"/>
              <a:pathLst>
                <a:path h="38100" w="6231509">
                  <a:moveTo>
                    <a:pt x="0" y="0"/>
                  </a:moveTo>
                  <a:lnTo>
                    <a:pt x="6231509" y="0"/>
                  </a:lnTo>
                  <a:lnTo>
                    <a:pt x="62315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84051" y="4618285"/>
            <a:ext cx="443407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Importance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051" y="5040214"/>
            <a:ext cx="4673650" cy="151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Identified key predictive features like elevation, slope, and aspect. Validated domain knowledge with quantitative evidence.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82580" y="3921770"/>
            <a:ext cx="224879" cy="37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82580" y="4370635"/>
            <a:ext cx="4673799" cy="28575"/>
            <a:chOff x="0" y="0"/>
            <a:chExt cx="6231732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1763" cy="38100"/>
            </a:xfrm>
            <a:custGeom>
              <a:avLst/>
              <a:gdLst/>
              <a:ahLst/>
              <a:cxnLst/>
              <a:rect r="r" b="b" t="t" l="l"/>
              <a:pathLst>
                <a:path h="38100" w="6231763">
                  <a:moveTo>
                    <a:pt x="0" y="0"/>
                  </a:moveTo>
                  <a:lnTo>
                    <a:pt x="6231763" y="0"/>
                  </a:lnTo>
                  <a:lnTo>
                    <a:pt x="623176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882580" y="4627810"/>
            <a:ext cx="2811810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Error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82580" y="5040214"/>
            <a:ext cx="4673799" cy="115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Systematically examined confusion patterns to pinpoint misclassification trends and focus improvement efforts.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4051" y="6853535"/>
            <a:ext cx="224879" cy="37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4051" y="7302401"/>
            <a:ext cx="9572327" cy="28575"/>
            <a:chOff x="0" y="0"/>
            <a:chExt cx="12763103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63119" cy="38100"/>
            </a:xfrm>
            <a:custGeom>
              <a:avLst/>
              <a:gdLst/>
              <a:ahLst/>
              <a:cxnLst/>
              <a:rect r="r" b="b" t="t" l="l"/>
              <a:pathLst>
                <a:path h="38100" w="12763119">
                  <a:moveTo>
                    <a:pt x="0" y="0"/>
                  </a:moveTo>
                  <a:lnTo>
                    <a:pt x="12763119" y="0"/>
                  </a:lnTo>
                  <a:lnTo>
                    <a:pt x="1276311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84051" y="7630641"/>
            <a:ext cx="3336280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Advanced Interpretability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4051" y="7971979"/>
            <a:ext cx="9572327" cy="79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Planned integration of SHAP values, LIME explanations, and partial dependence plots for deeper insights.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114783" y="2066479"/>
            <a:ext cx="4958804" cy="4958804"/>
            <a:chOff x="0" y="0"/>
            <a:chExt cx="6611738" cy="6611738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611747" cy="6611747"/>
            </a:xfrm>
            <a:custGeom>
              <a:avLst/>
              <a:gdLst/>
              <a:ahLst/>
              <a:cxnLst/>
              <a:rect r="r" b="b" t="t" l="l"/>
              <a:pathLst>
                <a:path h="6611747" w="6611747">
                  <a:moveTo>
                    <a:pt x="0" y="0"/>
                  </a:moveTo>
                  <a:lnTo>
                    <a:pt x="6611747" y="0"/>
                  </a:lnTo>
                  <a:lnTo>
                    <a:pt x="6611747" y="6611747"/>
                  </a:lnTo>
                  <a:lnTo>
                    <a:pt x="0" y="6611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114783" y="7278291"/>
            <a:ext cx="6198542" cy="2034629"/>
            <a:chOff x="0" y="0"/>
            <a:chExt cx="8264723" cy="2712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64651" cy="2712847"/>
            </a:xfrm>
            <a:custGeom>
              <a:avLst/>
              <a:gdLst/>
              <a:ahLst/>
              <a:cxnLst/>
              <a:rect r="r" b="b" t="t" l="l"/>
              <a:pathLst>
                <a:path h="2712847" w="8264651">
                  <a:moveTo>
                    <a:pt x="0" y="44958"/>
                  </a:moveTo>
                  <a:cubicBezTo>
                    <a:pt x="0" y="20193"/>
                    <a:pt x="20193" y="0"/>
                    <a:pt x="44958" y="0"/>
                  </a:cubicBezTo>
                  <a:lnTo>
                    <a:pt x="8219694" y="0"/>
                  </a:lnTo>
                  <a:cubicBezTo>
                    <a:pt x="8244586" y="0"/>
                    <a:pt x="8264651" y="20193"/>
                    <a:pt x="8264651" y="44958"/>
                  </a:cubicBezTo>
                  <a:lnTo>
                    <a:pt x="8264651" y="2667889"/>
                  </a:lnTo>
                  <a:cubicBezTo>
                    <a:pt x="8264651" y="2692781"/>
                    <a:pt x="8244459" y="2712847"/>
                    <a:pt x="8219694" y="2712847"/>
                  </a:cubicBezTo>
                  <a:lnTo>
                    <a:pt x="44958" y="2712847"/>
                  </a:lnTo>
                  <a:cubicBezTo>
                    <a:pt x="20066" y="2712847"/>
                    <a:pt x="0" y="2692654"/>
                    <a:pt x="0" y="2667889"/>
                  </a:cubicBezTo>
                  <a:close/>
                </a:path>
              </a:pathLst>
            </a:custGeom>
            <a:solidFill>
              <a:srgbClr val="2A2C20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1339661" y="7610029"/>
            <a:ext cx="281136" cy="224879"/>
            <a:chOff x="0" y="0"/>
            <a:chExt cx="374848" cy="299838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74904" cy="299847"/>
            </a:xfrm>
            <a:custGeom>
              <a:avLst/>
              <a:gdLst/>
              <a:ahLst/>
              <a:cxnLst/>
              <a:rect r="r" b="b" t="t" l="l"/>
              <a:pathLst>
                <a:path h="299847" w="374904">
                  <a:moveTo>
                    <a:pt x="0" y="0"/>
                  </a:moveTo>
                  <a:lnTo>
                    <a:pt x="374904" y="0"/>
                  </a:lnTo>
                  <a:lnTo>
                    <a:pt x="374904" y="299847"/>
                  </a:lnTo>
                  <a:lnTo>
                    <a:pt x="0" y="29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" r="14" b="-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845677" y="7483077"/>
            <a:ext cx="5242769" cy="151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Production Ready:</a:t>
            </a:r>
            <a:r>
              <a:rPr lang="en-US" sz="175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Model interpretability tools ensure stakeholder confidence and facilitate regulatory compliance in environmental applications.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4869" y="695623"/>
            <a:ext cx="6946056" cy="52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2"/>
              </a:lnSpc>
            </a:pPr>
            <a:r>
              <a:rPr lang="en-US" sz="33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Code Quality Standards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4869" y="1597967"/>
            <a:ext cx="3907633" cy="33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</a:pPr>
            <a:r>
              <a:rPr lang="en-US" sz="20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Engineering Excellence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4869" y="2006650"/>
            <a:ext cx="4666506" cy="113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Production-grade code requires rigorous standards. Our implementation follows industry best practices to ensure maintainability, scalability, and reliability.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4869" y="3252192"/>
            <a:ext cx="4666506" cy="1235422"/>
            <a:chOff x="0" y="0"/>
            <a:chExt cx="6222008" cy="16472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1984" cy="1647190"/>
            </a:xfrm>
            <a:custGeom>
              <a:avLst/>
              <a:gdLst/>
              <a:ahLst/>
              <a:cxnLst/>
              <a:rect r="r" b="b" t="t" l="l"/>
              <a:pathLst>
                <a:path h="1647190" w="622198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00064" y="0"/>
                  </a:lnTo>
                  <a:cubicBezTo>
                    <a:pt x="6167374" y="0"/>
                    <a:pt x="6221984" y="54610"/>
                    <a:pt x="6221984" y="121920"/>
                  </a:cubicBezTo>
                  <a:lnTo>
                    <a:pt x="6221984" y="1525270"/>
                  </a:lnTo>
                  <a:cubicBezTo>
                    <a:pt x="6221984" y="1592580"/>
                    <a:pt x="6167374" y="1647190"/>
                    <a:pt x="6100064" y="1647190"/>
                  </a:cubicBezTo>
                  <a:lnTo>
                    <a:pt x="121920" y="1647190"/>
                  </a:lnTo>
                  <a:cubicBezTo>
                    <a:pt x="54610" y="1647190"/>
                    <a:pt x="0" y="1592580"/>
                    <a:pt x="0" y="1525270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4869" y="3233142"/>
            <a:ext cx="4666506" cy="76200"/>
            <a:chOff x="0" y="0"/>
            <a:chExt cx="6222008" cy="101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21984" cy="101600"/>
            </a:xfrm>
            <a:custGeom>
              <a:avLst/>
              <a:gdLst/>
              <a:ahLst/>
              <a:cxnLst/>
              <a:rect r="r" b="b" t="t" l="l"/>
              <a:pathLst>
                <a:path h="101600" w="6221984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6190234" y="0"/>
                  </a:lnTo>
                  <a:cubicBezTo>
                    <a:pt x="6207760" y="0"/>
                    <a:pt x="6221984" y="14224"/>
                    <a:pt x="6221984" y="31750"/>
                  </a:cubicBezTo>
                  <a:lnTo>
                    <a:pt x="6221984" y="69850"/>
                  </a:lnTo>
                  <a:cubicBezTo>
                    <a:pt x="6221984" y="87376"/>
                    <a:pt x="6207760" y="101600"/>
                    <a:pt x="6190234" y="101600"/>
                  </a:cubicBezTo>
                  <a:lnTo>
                    <a:pt x="31750" y="101600"/>
                  </a:lnTo>
                  <a:cubicBezTo>
                    <a:pt x="14224" y="101600"/>
                    <a:pt x="0" y="87376"/>
                    <a:pt x="0" y="6985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949922" y="3014067"/>
            <a:ext cx="476250" cy="476250"/>
            <a:chOff x="0" y="0"/>
            <a:chExt cx="635000" cy="63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" cy="635000"/>
            </a:xfrm>
            <a:custGeom>
              <a:avLst/>
              <a:gdLst/>
              <a:ahLst/>
              <a:cxnLst/>
              <a:rect r="r" b="b" t="t" l="l"/>
              <a:pathLst>
                <a:path h="635000" w="635000">
                  <a:moveTo>
                    <a:pt x="0" y="317500"/>
                  </a:moveTo>
                  <a:cubicBezTo>
                    <a:pt x="0" y="142113"/>
                    <a:pt x="142113" y="0"/>
                    <a:pt x="317500" y="0"/>
                  </a:cubicBezTo>
                  <a:cubicBezTo>
                    <a:pt x="492887" y="0"/>
                    <a:pt x="635000" y="142113"/>
                    <a:pt x="635000" y="317500"/>
                  </a:cubicBezTo>
                  <a:cubicBezTo>
                    <a:pt x="635000" y="492887"/>
                    <a:pt x="492887" y="635000"/>
                    <a:pt x="317500" y="635000"/>
                  </a:cubicBezTo>
                  <a:cubicBezTo>
                    <a:pt x="142113" y="635000"/>
                    <a:pt x="0" y="492887"/>
                    <a:pt x="0" y="31750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3092798" y="3156942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500" r="0" b="-750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2570" y="3620541"/>
            <a:ext cx="3044076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Modular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2570" y="3989189"/>
            <a:ext cx="4311104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Clean separation of concerns with reusable components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54869" y="4884390"/>
            <a:ext cx="4666506" cy="1235423"/>
            <a:chOff x="0" y="0"/>
            <a:chExt cx="6222008" cy="16472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21984" cy="1647190"/>
            </a:xfrm>
            <a:custGeom>
              <a:avLst/>
              <a:gdLst/>
              <a:ahLst/>
              <a:cxnLst/>
              <a:rect r="r" b="b" t="t" l="l"/>
              <a:pathLst>
                <a:path h="1647190" w="622198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00064" y="0"/>
                  </a:lnTo>
                  <a:cubicBezTo>
                    <a:pt x="6167374" y="0"/>
                    <a:pt x="6221984" y="54610"/>
                    <a:pt x="6221984" y="121920"/>
                  </a:cubicBezTo>
                  <a:lnTo>
                    <a:pt x="6221984" y="1525270"/>
                  </a:lnTo>
                  <a:cubicBezTo>
                    <a:pt x="6221984" y="1592580"/>
                    <a:pt x="6167374" y="1647190"/>
                    <a:pt x="6100064" y="1647190"/>
                  </a:cubicBezTo>
                  <a:lnTo>
                    <a:pt x="121920" y="1647190"/>
                  </a:lnTo>
                  <a:cubicBezTo>
                    <a:pt x="54610" y="1647190"/>
                    <a:pt x="0" y="1592580"/>
                    <a:pt x="0" y="1525270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54869" y="4865340"/>
            <a:ext cx="4666506" cy="76200"/>
            <a:chOff x="0" y="0"/>
            <a:chExt cx="6222008" cy="101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21984" cy="101600"/>
            </a:xfrm>
            <a:custGeom>
              <a:avLst/>
              <a:gdLst/>
              <a:ahLst/>
              <a:cxnLst/>
              <a:rect r="r" b="b" t="t" l="l"/>
              <a:pathLst>
                <a:path h="101600" w="6221984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6190234" y="0"/>
                  </a:lnTo>
                  <a:cubicBezTo>
                    <a:pt x="6207760" y="0"/>
                    <a:pt x="6221984" y="14224"/>
                    <a:pt x="6221984" y="31750"/>
                  </a:cubicBezTo>
                  <a:lnTo>
                    <a:pt x="6221984" y="69850"/>
                  </a:lnTo>
                  <a:cubicBezTo>
                    <a:pt x="6221984" y="87376"/>
                    <a:pt x="6207760" y="101600"/>
                    <a:pt x="6190234" y="101600"/>
                  </a:cubicBezTo>
                  <a:lnTo>
                    <a:pt x="31750" y="101600"/>
                  </a:lnTo>
                  <a:cubicBezTo>
                    <a:pt x="14224" y="101600"/>
                    <a:pt x="0" y="87376"/>
                    <a:pt x="0" y="6985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949922" y="4646265"/>
            <a:ext cx="476250" cy="476250"/>
            <a:chOff x="0" y="0"/>
            <a:chExt cx="635000" cy="635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" cy="635000"/>
            </a:xfrm>
            <a:custGeom>
              <a:avLst/>
              <a:gdLst/>
              <a:ahLst/>
              <a:cxnLst/>
              <a:rect r="r" b="b" t="t" l="l"/>
              <a:pathLst>
                <a:path h="635000" w="635000">
                  <a:moveTo>
                    <a:pt x="0" y="317500"/>
                  </a:moveTo>
                  <a:cubicBezTo>
                    <a:pt x="0" y="142113"/>
                    <a:pt x="142113" y="0"/>
                    <a:pt x="317500" y="0"/>
                  </a:cubicBezTo>
                  <a:cubicBezTo>
                    <a:pt x="492887" y="0"/>
                    <a:pt x="635000" y="142113"/>
                    <a:pt x="635000" y="317500"/>
                  </a:cubicBezTo>
                  <a:cubicBezTo>
                    <a:pt x="635000" y="492887"/>
                    <a:pt x="492887" y="635000"/>
                    <a:pt x="317500" y="635000"/>
                  </a:cubicBezTo>
                  <a:cubicBezTo>
                    <a:pt x="142113" y="635000"/>
                    <a:pt x="0" y="492887"/>
                    <a:pt x="0" y="31750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3092798" y="4789140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500" r="0" b="-1250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32570" y="5252740"/>
            <a:ext cx="1984772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Documentation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2570" y="5621388"/>
            <a:ext cx="4311104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Comprehensive docstrings and type hints throughout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54869" y="6516589"/>
            <a:ext cx="4666506" cy="1235423"/>
            <a:chOff x="0" y="0"/>
            <a:chExt cx="6222008" cy="16472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21984" cy="1647190"/>
            </a:xfrm>
            <a:custGeom>
              <a:avLst/>
              <a:gdLst/>
              <a:ahLst/>
              <a:cxnLst/>
              <a:rect r="r" b="b" t="t" l="l"/>
              <a:pathLst>
                <a:path h="1647190" w="622198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00064" y="0"/>
                  </a:lnTo>
                  <a:cubicBezTo>
                    <a:pt x="6167374" y="0"/>
                    <a:pt x="6221984" y="54610"/>
                    <a:pt x="6221984" y="121920"/>
                  </a:cubicBezTo>
                  <a:lnTo>
                    <a:pt x="6221984" y="1525270"/>
                  </a:lnTo>
                  <a:cubicBezTo>
                    <a:pt x="6221984" y="1592580"/>
                    <a:pt x="6167374" y="1647190"/>
                    <a:pt x="6100064" y="1647190"/>
                  </a:cubicBezTo>
                  <a:lnTo>
                    <a:pt x="121920" y="1647190"/>
                  </a:lnTo>
                  <a:cubicBezTo>
                    <a:pt x="54610" y="1647190"/>
                    <a:pt x="0" y="1592580"/>
                    <a:pt x="0" y="1525270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54869" y="6497539"/>
            <a:ext cx="4666506" cy="76200"/>
            <a:chOff x="0" y="0"/>
            <a:chExt cx="6222008" cy="1016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21984" cy="101600"/>
            </a:xfrm>
            <a:custGeom>
              <a:avLst/>
              <a:gdLst/>
              <a:ahLst/>
              <a:cxnLst/>
              <a:rect r="r" b="b" t="t" l="l"/>
              <a:pathLst>
                <a:path h="101600" w="6221984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6190234" y="0"/>
                  </a:lnTo>
                  <a:cubicBezTo>
                    <a:pt x="6207760" y="0"/>
                    <a:pt x="6221984" y="14224"/>
                    <a:pt x="6221984" y="31750"/>
                  </a:cubicBezTo>
                  <a:lnTo>
                    <a:pt x="6221984" y="69850"/>
                  </a:lnTo>
                  <a:cubicBezTo>
                    <a:pt x="6221984" y="87376"/>
                    <a:pt x="6207760" y="101600"/>
                    <a:pt x="6190234" y="101600"/>
                  </a:cubicBezTo>
                  <a:lnTo>
                    <a:pt x="31750" y="101600"/>
                  </a:lnTo>
                  <a:cubicBezTo>
                    <a:pt x="14224" y="101600"/>
                    <a:pt x="0" y="87376"/>
                    <a:pt x="0" y="6985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949922" y="6278464"/>
            <a:ext cx="476250" cy="476250"/>
            <a:chOff x="0" y="0"/>
            <a:chExt cx="635000" cy="635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" cy="635000"/>
            </a:xfrm>
            <a:custGeom>
              <a:avLst/>
              <a:gdLst/>
              <a:ahLst/>
              <a:cxnLst/>
              <a:rect r="r" b="b" t="t" l="l"/>
              <a:pathLst>
                <a:path h="635000" w="635000">
                  <a:moveTo>
                    <a:pt x="0" y="317500"/>
                  </a:moveTo>
                  <a:cubicBezTo>
                    <a:pt x="0" y="142113"/>
                    <a:pt x="142113" y="0"/>
                    <a:pt x="317500" y="0"/>
                  </a:cubicBezTo>
                  <a:cubicBezTo>
                    <a:pt x="492887" y="0"/>
                    <a:pt x="635000" y="142113"/>
                    <a:pt x="635000" y="317500"/>
                  </a:cubicBezTo>
                  <a:cubicBezTo>
                    <a:pt x="635000" y="492887"/>
                    <a:pt x="492887" y="635000"/>
                    <a:pt x="317500" y="635000"/>
                  </a:cubicBezTo>
                  <a:cubicBezTo>
                    <a:pt x="142113" y="635000"/>
                    <a:pt x="0" y="492887"/>
                    <a:pt x="0" y="31750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3092798" y="6421339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500" r="0" b="-750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32570" y="6884937"/>
            <a:ext cx="3571944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Configuration Management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2570" y="7253585"/>
            <a:ext cx="4311104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Centralized config with environment-specific settings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54869" y="8148786"/>
            <a:ext cx="4666506" cy="1235423"/>
            <a:chOff x="0" y="0"/>
            <a:chExt cx="6222008" cy="16472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221984" cy="1647190"/>
            </a:xfrm>
            <a:custGeom>
              <a:avLst/>
              <a:gdLst/>
              <a:ahLst/>
              <a:cxnLst/>
              <a:rect r="r" b="b" t="t" l="l"/>
              <a:pathLst>
                <a:path h="1647190" w="622198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6100064" y="0"/>
                  </a:lnTo>
                  <a:cubicBezTo>
                    <a:pt x="6167374" y="0"/>
                    <a:pt x="6221984" y="54610"/>
                    <a:pt x="6221984" y="121920"/>
                  </a:cubicBezTo>
                  <a:lnTo>
                    <a:pt x="6221984" y="1525270"/>
                  </a:lnTo>
                  <a:cubicBezTo>
                    <a:pt x="6221984" y="1592580"/>
                    <a:pt x="6167374" y="1647190"/>
                    <a:pt x="6100064" y="1647190"/>
                  </a:cubicBezTo>
                  <a:lnTo>
                    <a:pt x="121920" y="1647190"/>
                  </a:lnTo>
                  <a:cubicBezTo>
                    <a:pt x="54610" y="1647190"/>
                    <a:pt x="0" y="1592580"/>
                    <a:pt x="0" y="1525270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54869" y="8129736"/>
            <a:ext cx="4666506" cy="76200"/>
            <a:chOff x="0" y="0"/>
            <a:chExt cx="6222008" cy="101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221984" cy="101600"/>
            </a:xfrm>
            <a:custGeom>
              <a:avLst/>
              <a:gdLst/>
              <a:ahLst/>
              <a:cxnLst/>
              <a:rect r="r" b="b" t="t" l="l"/>
              <a:pathLst>
                <a:path h="101600" w="6221984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6190234" y="0"/>
                  </a:lnTo>
                  <a:cubicBezTo>
                    <a:pt x="6207760" y="0"/>
                    <a:pt x="6221984" y="14224"/>
                    <a:pt x="6221984" y="31750"/>
                  </a:cubicBezTo>
                  <a:lnTo>
                    <a:pt x="6221984" y="69850"/>
                  </a:lnTo>
                  <a:cubicBezTo>
                    <a:pt x="6221984" y="87376"/>
                    <a:pt x="6207760" y="101600"/>
                    <a:pt x="6190234" y="101600"/>
                  </a:cubicBezTo>
                  <a:lnTo>
                    <a:pt x="31750" y="101600"/>
                  </a:lnTo>
                  <a:cubicBezTo>
                    <a:pt x="14224" y="101600"/>
                    <a:pt x="0" y="87376"/>
                    <a:pt x="0" y="6985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2949922" y="7910661"/>
            <a:ext cx="476250" cy="476250"/>
            <a:chOff x="0" y="0"/>
            <a:chExt cx="635000" cy="635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" cy="635000"/>
            </a:xfrm>
            <a:custGeom>
              <a:avLst/>
              <a:gdLst/>
              <a:ahLst/>
              <a:cxnLst/>
              <a:rect r="r" b="b" t="t" l="l"/>
              <a:pathLst>
                <a:path h="635000" w="635000">
                  <a:moveTo>
                    <a:pt x="0" y="317500"/>
                  </a:moveTo>
                  <a:cubicBezTo>
                    <a:pt x="0" y="142113"/>
                    <a:pt x="142113" y="0"/>
                    <a:pt x="317500" y="0"/>
                  </a:cubicBezTo>
                  <a:cubicBezTo>
                    <a:pt x="492887" y="0"/>
                    <a:pt x="635000" y="142113"/>
                    <a:pt x="635000" y="317500"/>
                  </a:cubicBezTo>
                  <a:cubicBezTo>
                    <a:pt x="635000" y="492887"/>
                    <a:pt x="492887" y="635000"/>
                    <a:pt x="317500" y="635000"/>
                  </a:cubicBezTo>
                  <a:cubicBezTo>
                    <a:pt x="142113" y="635000"/>
                    <a:pt x="0" y="492887"/>
                    <a:pt x="0" y="31750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3092798" y="8053536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2500" r="0" b="-1250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32570" y="8517136"/>
            <a:ext cx="1984772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Error Handling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2570" y="8885784"/>
            <a:ext cx="4311104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Robust exception management and graceful failures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918150" y="1597967"/>
            <a:ext cx="4253324" cy="33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</a:pPr>
            <a:r>
              <a:rPr lang="en-US" sz="20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Comprehensive Documentation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5918150" y="2093268"/>
            <a:ext cx="357188" cy="357188"/>
            <a:chOff x="0" y="0"/>
            <a:chExt cx="476250" cy="4762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76250" cy="476250"/>
            </a:xfrm>
            <a:custGeom>
              <a:avLst/>
              <a:gdLst/>
              <a:ahLst/>
              <a:cxnLst/>
              <a:rect r="r" b="b" t="t" l="l"/>
              <a:pathLst>
                <a:path h="476250" w="476250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444500" y="0"/>
                  </a:lnTo>
                  <a:cubicBezTo>
                    <a:pt x="462026" y="0"/>
                    <a:pt x="476250" y="14224"/>
                    <a:pt x="476250" y="31750"/>
                  </a:cubicBezTo>
                  <a:lnTo>
                    <a:pt x="476250" y="444500"/>
                  </a:lnTo>
                  <a:cubicBezTo>
                    <a:pt x="476250" y="462026"/>
                    <a:pt x="462026" y="476250"/>
                    <a:pt x="444500" y="476250"/>
                  </a:cubicBezTo>
                  <a:lnTo>
                    <a:pt x="31750" y="476250"/>
                  </a:lnTo>
                  <a:cubicBezTo>
                    <a:pt x="14224" y="476250"/>
                    <a:pt x="0" y="462026"/>
                    <a:pt x="0" y="44450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6433989" y="2119164"/>
            <a:ext cx="1984772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Detailed README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33989" y="2487811"/>
            <a:ext cx="4150668" cy="85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Complete setup instructions, usage examples, and architecture overview for quick onboarding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5918150" y="3380035"/>
            <a:ext cx="357188" cy="357188"/>
            <a:chOff x="0" y="0"/>
            <a:chExt cx="476250" cy="47625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76250" cy="476250"/>
            </a:xfrm>
            <a:custGeom>
              <a:avLst/>
              <a:gdLst/>
              <a:ahLst/>
              <a:cxnLst/>
              <a:rect r="r" b="b" t="t" l="l"/>
              <a:pathLst>
                <a:path h="476250" w="476250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444500" y="0"/>
                  </a:lnTo>
                  <a:cubicBezTo>
                    <a:pt x="462026" y="0"/>
                    <a:pt x="476250" y="14224"/>
                    <a:pt x="476250" y="31750"/>
                  </a:cubicBezTo>
                  <a:lnTo>
                    <a:pt x="476250" y="444500"/>
                  </a:lnTo>
                  <a:cubicBezTo>
                    <a:pt x="476250" y="462026"/>
                    <a:pt x="462026" y="476250"/>
                    <a:pt x="444500" y="476250"/>
                  </a:cubicBezTo>
                  <a:lnTo>
                    <a:pt x="31750" y="476250"/>
                  </a:lnTo>
                  <a:cubicBezTo>
                    <a:pt x="14224" y="476250"/>
                    <a:pt x="0" y="462026"/>
                    <a:pt x="0" y="44450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6433989" y="3405931"/>
            <a:ext cx="3420718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API Documentation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433989" y="3774579"/>
            <a:ext cx="4150668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Auto-generated API docs with clear examples for every endpoint and function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5918150" y="4666804"/>
            <a:ext cx="357188" cy="357187"/>
            <a:chOff x="0" y="0"/>
            <a:chExt cx="476250" cy="47625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76250" cy="476250"/>
            </a:xfrm>
            <a:custGeom>
              <a:avLst/>
              <a:gdLst/>
              <a:ahLst/>
              <a:cxnLst/>
              <a:rect r="r" b="b" t="t" l="l"/>
              <a:pathLst>
                <a:path h="476250" w="476250">
                  <a:moveTo>
                    <a:pt x="0" y="31750"/>
                  </a:moveTo>
                  <a:cubicBezTo>
                    <a:pt x="0" y="14224"/>
                    <a:pt x="14224" y="0"/>
                    <a:pt x="31750" y="0"/>
                  </a:cubicBezTo>
                  <a:lnTo>
                    <a:pt x="444500" y="0"/>
                  </a:lnTo>
                  <a:cubicBezTo>
                    <a:pt x="462026" y="0"/>
                    <a:pt x="476250" y="14224"/>
                    <a:pt x="476250" y="31750"/>
                  </a:cubicBezTo>
                  <a:lnTo>
                    <a:pt x="476250" y="444500"/>
                  </a:lnTo>
                  <a:cubicBezTo>
                    <a:pt x="476250" y="462026"/>
                    <a:pt x="462026" y="476250"/>
                    <a:pt x="444500" y="476250"/>
                  </a:cubicBezTo>
                  <a:lnTo>
                    <a:pt x="31750" y="476250"/>
                  </a:lnTo>
                  <a:cubicBezTo>
                    <a:pt x="14224" y="476250"/>
                    <a:pt x="0" y="462026"/>
                    <a:pt x="0" y="44450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58" id="58"/>
          <p:cNvSpPr txBox="true"/>
          <p:nvPr/>
        </p:nvSpPr>
        <p:spPr>
          <a:xfrm rot="0">
            <a:off x="6433989" y="4692700"/>
            <a:ext cx="3420718" cy="29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76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Analysis Notebooks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433989" y="5061347"/>
            <a:ext cx="4150668" cy="85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44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Interactive Jupyter notebooks demonstrating exploratory data analysis and model evaluation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595"/>
            <a:chOff x="0" y="0"/>
            <a:chExt cx="9601200" cy="1371679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763"/>
            </a:xfrm>
            <a:custGeom>
              <a:avLst/>
              <a:gdLst/>
              <a:ahLst/>
              <a:cxnLst/>
              <a:rect r="r" b="b" t="t" l="l"/>
              <a:pathLst>
                <a:path h="13716763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763"/>
                  </a:lnTo>
                  <a:lnTo>
                    <a:pt x="0" y="13716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t="0" r="-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90248" y="615851"/>
            <a:ext cx="3864471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Key Learnings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90247" y="1302097"/>
            <a:ext cx="9765506" cy="5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Building this production ML system revealed critical insights that apply across environmental modeling projects. These lessons represent the difference between prototype and production-ready systems.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64079" y="2037309"/>
            <a:ext cx="19050" cy="3713112"/>
            <a:chOff x="0" y="0"/>
            <a:chExt cx="25400" cy="49508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400" cy="4950841"/>
            </a:xfrm>
            <a:custGeom>
              <a:avLst/>
              <a:gdLst/>
              <a:ahLst/>
              <a:cxnLst/>
              <a:rect r="r" b="b" t="t" l="l"/>
              <a:pathLst>
                <a:path h="4950841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4938141"/>
                  </a:lnTo>
                  <a:cubicBezTo>
                    <a:pt x="25400" y="4945126"/>
                    <a:pt x="19685" y="4950841"/>
                    <a:pt x="12700" y="4950841"/>
                  </a:cubicBezTo>
                  <a:cubicBezTo>
                    <a:pt x="5715" y="4950841"/>
                    <a:pt x="0" y="4945126"/>
                    <a:pt x="0" y="4938141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18860" y="2201615"/>
            <a:ext cx="463600" cy="19050"/>
            <a:chOff x="0" y="0"/>
            <a:chExt cx="618133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109" cy="25400"/>
            </a:xfrm>
            <a:custGeom>
              <a:avLst/>
              <a:gdLst/>
              <a:ahLst/>
              <a:cxnLst/>
              <a:rect r="r" b="b" t="t" l="l"/>
              <a:pathLst>
                <a:path h="25400" w="61810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05409" y="0"/>
                  </a:lnTo>
                  <a:cubicBezTo>
                    <a:pt x="612394" y="0"/>
                    <a:pt x="618109" y="5715"/>
                    <a:pt x="618109" y="12700"/>
                  </a:cubicBezTo>
                  <a:cubicBezTo>
                    <a:pt x="618109" y="19685"/>
                    <a:pt x="612394" y="25400"/>
                    <a:pt x="60540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90248" y="2037309"/>
            <a:ext cx="347662" cy="347662"/>
            <a:chOff x="0" y="0"/>
            <a:chExt cx="463550" cy="463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3550" cy="463550"/>
            </a:xfrm>
            <a:custGeom>
              <a:avLst/>
              <a:gdLst/>
              <a:ahLst/>
              <a:cxnLst/>
              <a:rect r="r" b="b" t="t" l="l"/>
              <a:pathLst>
                <a:path h="463550" w="46355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432689" y="0"/>
                  </a:lnTo>
                  <a:cubicBezTo>
                    <a:pt x="449707" y="0"/>
                    <a:pt x="463550" y="13843"/>
                    <a:pt x="463550" y="30861"/>
                  </a:cubicBezTo>
                  <a:lnTo>
                    <a:pt x="463550" y="432689"/>
                  </a:lnTo>
                  <a:cubicBezTo>
                    <a:pt x="463550" y="449707"/>
                    <a:pt x="449707" y="463550"/>
                    <a:pt x="432689" y="463550"/>
                  </a:cubicBezTo>
                  <a:lnTo>
                    <a:pt x="30861" y="463550"/>
                  </a:lnTo>
                  <a:cubicBezTo>
                    <a:pt x="13843" y="463550"/>
                    <a:pt x="0" y="449707"/>
                    <a:pt x="0" y="43268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748215" y="2094830"/>
            <a:ext cx="231725" cy="27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20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36942" y="2061865"/>
            <a:ext cx="3715983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 Impact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36942" y="2357884"/>
            <a:ext cx="8818810" cy="5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Domain-informed feature creation boosted model performance by 8%, demonstrating the value of geospatial expertise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018860" y="3145334"/>
            <a:ext cx="463600" cy="19050"/>
            <a:chOff x="0" y="0"/>
            <a:chExt cx="618133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8109" cy="25400"/>
            </a:xfrm>
            <a:custGeom>
              <a:avLst/>
              <a:gdLst/>
              <a:ahLst/>
              <a:cxnLst/>
              <a:rect r="r" b="b" t="t" l="l"/>
              <a:pathLst>
                <a:path h="25400" w="61810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05409" y="0"/>
                  </a:lnTo>
                  <a:cubicBezTo>
                    <a:pt x="612394" y="0"/>
                    <a:pt x="618109" y="5715"/>
                    <a:pt x="618109" y="12700"/>
                  </a:cubicBezTo>
                  <a:cubicBezTo>
                    <a:pt x="618109" y="19685"/>
                    <a:pt x="612394" y="25400"/>
                    <a:pt x="60540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690248" y="2981028"/>
            <a:ext cx="347662" cy="347662"/>
            <a:chOff x="0" y="0"/>
            <a:chExt cx="463550" cy="463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3550" cy="463550"/>
            </a:xfrm>
            <a:custGeom>
              <a:avLst/>
              <a:gdLst/>
              <a:ahLst/>
              <a:cxnLst/>
              <a:rect r="r" b="b" t="t" l="l"/>
              <a:pathLst>
                <a:path h="463550" w="46355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432689" y="0"/>
                  </a:lnTo>
                  <a:cubicBezTo>
                    <a:pt x="449707" y="0"/>
                    <a:pt x="463550" y="13843"/>
                    <a:pt x="463550" y="30861"/>
                  </a:cubicBezTo>
                  <a:lnTo>
                    <a:pt x="463550" y="432689"/>
                  </a:lnTo>
                  <a:cubicBezTo>
                    <a:pt x="463550" y="449707"/>
                    <a:pt x="449707" y="463550"/>
                    <a:pt x="432689" y="463550"/>
                  </a:cubicBezTo>
                  <a:lnTo>
                    <a:pt x="30861" y="463550"/>
                  </a:lnTo>
                  <a:cubicBezTo>
                    <a:pt x="13843" y="463550"/>
                    <a:pt x="0" y="449707"/>
                    <a:pt x="0" y="43268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748215" y="3038550"/>
            <a:ext cx="231725" cy="27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20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36942" y="3005584"/>
            <a:ext cx="359678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Ensemble Superiority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36942" y="3301604"/>
            <a:ext cx="8818810" cy="5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Combined models consistently outperformed individual classifiers, achieving 97.5%+ accuracy through strategic aggregation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018860" y="4336405"/>
            <a:ext cx="463600" cy="19050"/>
            <a:chOff x="0" y="0"/>
            <a:chExt cx="618133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8109" cy="25400"/>
            </a:xfrm>
            <a:custGeom>
              <a:avLst/>
              <a:gdLst/>
              <a:ahLst/>
              <a:cxnLst/>
              <a:rect r="r" b="b" t="t" l="l"/>
              <a:pathLst>
                <a:path h="25400" w="61810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05409" y="0"/>
                  </a:lnTo>
                  <a:cubicBezTo>
                    <a:pt x="612394" y="0"/>
                    <a:pt x="618109" y="5715"/>
                    <a:pt x="618109" y="12700"/>
                  </a:cubicBezTo>
                  <a:cubicBezTo>
                    <a:pt x="618109" y="19685"/>
                    <a:pt x="612394" y="25400"/>
                    <a:pt x="60540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690248" y="4172099"/>
            <a:ext cx="347662" cy="347662"/>
            <a:chOff x="0" y="0"/>
            <a:chExt cx="463550" cy="463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63550" cy="463550"/>
            </a:xfrm>
            <a:custGeom>
              <a:avLst/>
              <a:gdLst/>
              <a:ahLst/>
              <a:cxnLst/>
              <a:rect r="r" b="b" t="t" l="l"/>
              <a:pathLst>
                <a:path h="463550" w="46355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432689" y="0"/>
                  </a:lnTo>
                  <a:cubicBezTo>
                    <a:pt x="449707" y="0"/>
                    <a:pt x="463550" y="13843"/>
                    <a:pt x="463550" y="30861"/>
                  </a:cubicBezTo>
                  <a:lnTo>
                    <a:pt x="463550" y="432689"/>
                  </a:lnTo>
                  <a:cubicBezTo>
                    <a:pt x="463550" y="449707"/>
                    <a:pt x="449707" y="463550"/>
                    <a:pt x="432689" y="463550"/>
                  </a:cubicBezTo>
                  <a:lnTo>
                    <a:pt x="30861" y="463550"/>
                  </a:lnTo>
                  <a:cubicBezTo>
                    <a:pt x="13843" y="463550"/>
                    <a:pt x="0" y="449707"/>
                    <a:pt x="0" y="43268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748215" y="4229621"/>
            <a:ext cx="231725" cy="27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20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36942" y="4196655"/>
            <a:ext cx="3936058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Validation Strategy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36942" y="4492675"/>
            <a:ext cx="8818810" cy="5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Proper data splitting with stratification proved crucial for reliable performance estimation and preventing data leakage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018860" y="5280124"/>
            <a:ext cx="463600" cy="19050"/>
            <a:chOff x="0" y="0"/>
            <a:chExt cx="618133" cy="25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8109" cy="25400"/>
            </a:xfrm>
            <a:custGeom>
              <a:avLst/>
              <a:gdLst/>
              <a:ahLst/>
              <a:cxnLst/>
              <a:rect r="r" b="b" t="t" l="l"/>
              <a:pathLst>
                <a:path h="25400" w="618109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605409" y="0"/>
                  </a:lnTo>
                  <a:cubicBezTo>
                    <a:pt x="612394" y="0"/>
                    <a:pt x="618109" y="5715"/>
                    <a:pt x="618109" y="12700"/>
                  </a:cubicBezTo>
                  <a:cubicBezTo>
                    <a:pt x="618109" y="19685"/>
                    <a:pt x="612394" y="25400"/>
                    <a:pt x="60540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45557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690248" y="5115818"/>
            <a:ext cx="347662" cy="347662"/>
            <a:chOff x="0" y="0"/>
            <a:chExt cx="463550" cy="4635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63550" cy="463550"/>
            </a:xfrm>
            <a:custGeom>
              <a:avLst/>
              <a:gdLst/>
              <a:ahLst/>
              <a:cxnLst/>
              <a:rect r="r" b="b" t="t" l="l"/>
              <a:pathLst>
                <a:path h="463550" w="46355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432689" y="0"/>
                  </a:lnTo>
                  <a:cubicBezTo>
                    <a:pt x="449707" y="0"/>
                    <a:pt x="463550" y="13843"/>
                    <a:pt x="463550" y="30861"/>
                  </a:cubicBezTo>
                  <a:lnTo>
                    <a:pt x="463550" y="432689"/>
                  </a:lnTo>
                  <a:cubicBezTo>
                    <a:pt x="463550" y="449707"/>
                    <a:pt x="449707" y="463550"/>
                    <a:pt x="432689" y="463550"/>
                  </a:cubicBezTo>
                  <a:lnTo>
                    <a:pt x="30861" y="463550"/>
                  </a:lnTo>
                  <a:cubicBezTo>
                    <a:pt x="13843" y="463550"/>
                    <a:pt x="0" y="449707"/>
                    <a:pt x="0" y="432689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7748215" y="5173340"/>
            <a:ext cx="231725" cy="27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20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36942" y="5140375"/>
            <a:ext cx="4399732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Class Imbalance Handling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636942" y="5436394"/>
            <a:ext cx="8818810" cy="2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SMOTE and class weighting techniques successfully addressed imbalanced forest type distributions</a:t>
            </a:r>
          </a:p>
        </p:txBody>
      </p: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7690248" y="5924252"/>
            <a:ext cx="772865" cy="927347"/>
            <a:chOff x="0" y="0"/>
            <a:chExt cx="1030487" cy="1236463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030478" cy="1236472"/>
            </a:xfrm>
            <a:custGeom>
              <a:avLst/>
              <a:gdLst/>
              <a:ahLst/>
              <a:cxnLst/>
              <a:rect r="r" b="b" t="t" l="l"/>
              <a:pathLst>
                <a:path h="1236472" w="1030478">
                  <a:moveTo>
                    <a:pt x="0" y="0"/>
                  </a:moveTo>
                  <a:lnTo>
                    <a:pt x="1030478" y="0"/>
                  </a:lnTo>
                  <a:lnTo>
                    <a:pt x="1030478" y="1236472"/>
                  </a:lnTo>
                  <a:lnTo>
                    <a:pt x="0" y="123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8" t="0" r="-99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617595" y="6050161"/>
            <a:ext cx="395540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Domain Knowledge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617595" y="6346180"/>
            <a:ext cx="8838159" cy="2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Enhanced feature creation and validation</a:t>
            </a:r>
          </a:p>
        </p:txBody>
      </p: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7690248" y="6851600"/>
            <a:ext cx="772865" cy="927347"/>
            <a:chOff x="0" y="0"/>
            <a:chExt cx="1030487" cy="1236463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1030478" cy="1236472"/>
            </a:xfrm>
            <a:custGeom>
              <a:avLst/>
              <a:gdLst/>
              <a:ahLst/>
              <a:cxnLst/>
              <a:rect r="r" b="b" t="t" l="l"/>
              <a:pathLst>
                <a:path h="1236472" w="1030478">
                  <a:moveTo>
                    <a:pt x="0" y="0"/>
                  </a:moveTo>
                  <a:lnTo>
                    <a:pt x="1030478" y="0"/>
                  </a:lnTo>
                  <a:lnTo>
                    <a:pt x="1030478" y="1236472"/>
                  </a:lnTo>
                  <a:lnTo>
                    <a:pt x="0" y="123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8" t="0" r="-99" b="0"/>
              </a:stretch>
            </a:blip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8617595" y="6977509"/>
            <a:ext cx="193223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Early Stopping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617595" y="7273529"/>
            <a:ext cx="8838159" cy="2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Prevented overfitting effectively</a:t>
            </a:r>
          </a:p>
        </p:txBody>
      </p: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7690248" y="7778949"/>
            <a:ext cx="772865" cy="927347"/>
            <a:chOff x="0" y="0"/>
            <a:chExt cx="1030487" cy="1236463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1030478" cy="1236472"/>
            </a:xfrm>
            <a:custGeom>
              <a:avLst/>
              <a:gdLst/>
              <a:ahLst/>
              <a:cxnLst/>
              <a:rect r="r" b="b" t="t" l="l"/>
              <a:pathLst>
                <a:path h="1236472" w="1030478">
                  <a:moveTo>
                    <a:pt x="0" y="0"/>
                  </a:moveTo>
                  <a:lnTo>
                    <a:pt x="1030478" y="0"/>
                  </a:lnTo>
                  <a:lnTo>
                    <a:pt x="1030478" y="1236472"/>
                  </a:lnTo>
                  <a:lnTo>
                    <a:pt x="0" y="123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8" t="0" r="-99" b="0"/>
              </a:stretch>
            </a:blip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8617595" y="7904857"/>
            <a:ext cx="193223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Web Deployment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617595" y="8200876"/>
            <a:ext cx="8838159" cy="2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Made ML accessible to end users</a:t>
            </a:r>
          </a:p>
        </p:txBody>
      </p: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7690248" y="8706296"/>
            <a:ext cx="772865" cy="927347"/>
            <a:chOff x="0" y="0"/>
            <a:chExt cx="1030487" cy="1236463"/>
          </a:xfrm>
        </p:grpSpPr>
        <p:sp>
          <p:nvSpPr>
            <p:cNvPr name="Freeform 53" id="53" descr="preencoded.png"/>
            <p:cNvSpPr/>
            <p:nvPr/>
          </p:nvSpPr>
          <p:spPr>
            <a:xfrm flipH="false" flipV="false" rot="0">
              <a:off x="0" y="0"/>
              <a:ext cx="1030478" cy="1236472"/>
            </a:xfrm>
            <a:custGeom>
              <a:avLst/>
              <a:gdLst/>
              <a:ahLst/>
              <a:cxnLst/>
              <a:rect r="r" b="b" t="t" l="l"/>
              <a:pathLst>
                <a:path h="1236472" w="1030478">
                  <a:moveTo>
                    <a:pt x="0" y="0"/>
                  </a:moveTo>
                  <a:lnTo>
                    <a:pt x="1030478" y="0"/>
                  </a:lnTo>
                  <a:lnTo>
                    <a:pt x="1030478" y="1236472"/>
                  </a:lnTo>
                  <a:lnTo>
                    <a:pt x="0" y="123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8" t="0" r="-99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8617595" y="8832205"/>
            <a:ext cx="1932235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Documentation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617595" y="9128224"/>
            <a:ext cx="8838159" cy="2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Essential for long-term maintenance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3111" y="614809"/>
            <a:ext cx="4517082" cy="58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60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Project Success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43111" y="1701105"/>
            <a:ext cx="4781996" cy="4781996"/>
            <a:chOff x="0" y="0"/>
            <a:chExt cx="6375995" cy="637599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376035" cy="6376035"/>
            </a:xfrm>
            <a:custGeom>
              <a:avLst/>
              <a:gdLst/>
              <a:ahLst/>
              <a:cxnLst/>
              <a:rect r="r" b="b" t="t" l="l"/>
              <a:pathLst>
                <a:path h="6376035" w="6376035">
                  <a:moveTo>
                    <a:pt x="0" y="0"/>
                  </a:moveTo>
                  <a:lnTo>
                    <a:pt x="6376035" y="0"/>
                  </a:lnTo>
                  <a:lnTo>
                    <a:pt x="6376035" y="6376035"/>
                  </a:lnTo>
                  <a:lnTo>
                    <a:pt x="0" y="637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43111" y="6667202"/>
            <a:ext cx="8300889" cy="35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2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High-Accuracy ML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111" y="7129462"/>
            <a:ext cx="6376095" cy="9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Delivered a production-ready forest cover prediction platform that combines cutting-edge machine learning with practical environmental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9560" y="1867644"/>
            <a:ext cx="4779466" cy="64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47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97.5%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29985" y="2575322"/>
            <a:ext cx="2740075" cy="3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Prediction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69560" y="3000226"/>
            <a:ext cx="4779466" cy="29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3"/>
              </a:lnSpc>
            </a:pPr>
            <a:r>
              <a:rPr lang="en-US" sz="14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Ensemble model performance on test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74799" y="1867644"/>
            <a:ext cx="4779466" cy="64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47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100%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35224" y="2575322"/>
            <a:ext cx="2258466" cy="3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Test Coverage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74799" y="3000226"/>
            <a:ext cx="4779466" cy="29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3"/>
              </a:lnSpc>
            </a:pPr>
            <a:r>
              <a:rPr lang="en-US" sz="14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Comprehensive unit and integration tests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72105" y="3893344"/>
            <a:ext cx="4779466" cy="64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47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32530" y="4601021"/>
            <a:ext cx="2258466" cy="3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Forest Types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72105" y="5025926"/>
            <a:ext cx="4779466" cy="60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3"/>
              </a:lnSpc>
            </a:pPr>
            <a:r>
              <a:rPr lang="en-US" sz="147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Distinct cover classes predicted with high confidence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43111" y="8438406"/>
            <a:ext cx="5413474" cy="1619101"/>
            <a:chOff x="0" y="0"/>
            <a:chExt cx="7217965" cy="2158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18045" cy="2158873"/>
            </a:xfrm>
            <a:custGeom>
              <a:avLst/>
              <a:gdLst/>
              <a:ahLst/>
              <a:cxnLst/>
              <a:rect r="r" b="b" t="t" l="l"/>
              <a:pathLst>
                <a:path h="2158873" w="7218045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7181850" y="0"/>
                  </a:lnTo>
                  <a:cubicBezTo>
                    <a:pt x="7201789" y="0"/>
                    <a:pt x="7218045" y="16129"/>
                    <a:pt x="7218045" y="36195"/>
                  </a:cubicBezTo>
                  <a:lnTo>
                    <a:pt x="7218045" y="2122678"/>
                  </a:lnTo>
                  <a:cubicBezTo>
                    <a:pt x="7218045" y="2142617"/>
                    <a:pt x="7201916" y="2158873"/>
                    <a:pt x="7181850" y="2158873"/>
                  </a:cubicBezTo>
                  <a:lnTo>
                    <a:pt x="36195" y="2158873"/>
                  </a:lnTo>
                  <a:cubicBezTo>
                    <a:pt x="16256" y="2158873"/>
                    <a:pt x="0" y="2142744"/>
                    <a:pt x="0" y="2122678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3789" y="8580984"/>
            <a:ext cx="5413474" cy="3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Production-Ready Application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789" y="8933558"/>
            <a:ext cx="5052120" cy="9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Fully deployed web interface with RESTful API, real-time predictions, and interactive visualizations for stakeholders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437262" y="8438406"/>
            <a:ext cx="5413474" cy="1619101"/>
            <a:chOff x="0" y="0"/>
            <a:chExt cx="7217965" cy="21588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218045" cy="2158873"/>
            </a:xfrm>
            <a:custGeom>
              <a:avLst/>
              <a:gdLst/>
              <a:ahLst/>
              <a:cxnLst/>
              <a:rect r="r" b="b" t="t" l="l"/>
              <a:pathLst>
                <a:path h="2158873" w="7218045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7181850" y="0"/>
                  </a:lnTo>
                  <a:cubicBezTo>
                    <a:pt x="7201789" y="0"/>
                    <a:pt x="7218045" y="16129"/>
                    <a:pt x="7218045" y="36195"/>
                  </a:cubicBezTo>
                  <a:lnTo>
                    <a:pt x="7218045" y="2122678"/>
                  </a:lnTo>
                  <a:cubicBezTo>
                    <a:pt x="7218045" y="2142617"/>
                    <a:pt x="7201916" y="2158873"/>
                    <a:pt x="7181850" y="2158873"/>
                  </a:cubicBezTo>
                  <a:lnTo>
                    <a:pt x="36195" y="2158873"/>
                  </a:lnTo>
                  <a:cubicBezTo>
                    <a:pt x="16256" y="2158873"/>
                    <a:pt x="0" y="2142744"/>
                    <a:pt x="0" y="2122678"/>
                  </a:cubicBezTo>
                  <a:close/>
                </a:path>
              </a:pathLst>
            </a:custGeom>
            <a:solidFill>
              <a:srgbClr val="1F2D1B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617940" y="8580984"/>
            <a:ext cx="2258466" cy="3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Scalable Codebase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17940" y="8933558"/>
            <a:ext cx="5052120" cy="9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Modular architecture with comprehensive documentation, type safety, and configuration management for easy maintenance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31415" y="8438406"/>
            <a:ext cx="5413474" cy="1619101"/>
            <a:chOff x="0" y="0"/>
            <a:chExt cx="7217965" cy="215880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18045" cy="2158873"/>
            </a:xfrm>
            <a:custGeom>
              <a:avLst/>
              <a:gdLst/>
              <a:ahLst/>
              <a:cxnLst/>
              <a:rect r="r" b="b" t="t" l="l"/>
              <a:pathLst>
                <a:path h="2158873" w="7218045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7181850" y="0"/>
                  </a:lnTo>
                  <a:cubicBezTo>
                    <a:pt x="7201789" y="0"/>
                    <a:pt x="7218045" y="16129"/>
                    <a:pt x="7218045" y="36195"/>
                  </a:cubicBezTo>
                  <a:lnTo>
                    <a:pt x="7218045" y="2122678"/>
                  </a:lnTo>
                  <a:cubicBezTo>
                    <a:pt x="7218045" y="2142617"/>
                    <a:pt x="7201916" y="2158873"/>
                    <a:pt x="7181850" y="2158873"/>
                  </a:cubicBezTo>
                  <a:lnTo>
                    <a:pt x="36195" y="2158873"/>
                  </a:lnTo>
                  <a:cubicBezTo>
                    <a:pt x="16256" y="2158873"/>
                    <a:pt x="0" y="2142744"/>
                    <a:pt x="0" y="2122678"/>
                  </a:cubicBezTo>
                  <a:close/>
                </a:path>
              </a:pathLst>
            </a:custGeom>
            <a:solidFill>
              <a:srgbClr val="40423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212091" y="8580984"/>
            <a:ext cx="2258466" cy="3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Real-World Impact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12091" y="8933558"/>
            <a:ext cx="5052120" cy="9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475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Enables data-driven forest management, supports conservation efforts, and demonstrates ML engineering best practices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952304"/>
            <a:chOff x="0" y="0"/>
            <a:chExt cx="24384000" cy="393640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936365"/>
            </a:xfrm>
            <a:custGeom>
              <a:avLst/>
              <a:gdLst/>
              <a:ahLst/>
              <a:cxnLst/>
              <a:rect r="r" b="b" t="t" l="l"/>
              <a:pathLst>
                <a:path h="393636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936365"/>
                  </a:lnTo>
                  <a:lnTo>
                    <a:pt x="0" y="393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7" r="0" b="-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84051" y="3499396"/>
            <a:ext cx="11247536" cy="149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2"/>
              </a:lnSpc>
            </a:pPr>
            <a:r>
              <a:rPr lang="en-US" sz="88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051" y="5515124"/>
            <a:ext cx="3374231" cy="45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Project 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051" y="6123534"/>
            <a:ext cx="7885510" cy="79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Explore the complete codebase, documentation, and deployment instructions: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051" y="7045375"/>
            <a:ext cx="7885510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GitHub:</a:t>
            </a: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>
                <a:solidFill>
                  <a:srgbClr val="9FA582"/>
                </a:solidFill>
                <a:latin typeface="Bitter"/>
                <a:ea typeface="Bitter"/>
                <a:cs typeface="Bitter"/>
                <a:sym typeface="Bitter"/>
              </a:rPr>
              <a:t>github.com/karthik-ak-Git/forest_cover_prediction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27964" y="5515124"/>
            <a:ext cx="3374231" cy="45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Questions?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7964" y="6123534"/>
            <a:ext cx="7885510" cy="79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Happy to discuss model architecture, deployment strategies, feature engineering approaches, or any aspect of the project.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84051" y="7936706"/>
            <a:ext cx="449759" cy="449759"/>
          </a:xfrm>
          <a:custGeom>
            <a:avLst/>
            <a:gdLst/>
            <a:ahLst/>
            <a:cxnLst/>
            <a:rect r="r" b="b" t="t" l="l"/>
            <a:pathLst>
              <a:path h="449759" w="449759">
                <a:moveTo>
                  <a:pt x="0" y="0"/>
                </a:moveTo>
                <a:lnTo>
                  <a:pt x="449759" y="0"/>
                </a:lnTo>
                <a:lnTo>
                  <a:pt x="449759" y="449759"/>
                </a:lnTo>
                <a:lnTo>
                  <a:pt x="0" y="44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791" t="0" r="-1979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4051" y="8639026"/>
            <a:ext cx="2811810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Connect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051" y="9077622"/>
            <a:ext cx="5252442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Reach out for collaboration opportunities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6517630" y="7936706"/>
            <a:ext cx="449759" cy="449759"/>
          </a:xfrm>
          <a:custGeom>
            <a:avLst/>
            <a:gdLst/>
            <a:ahLst/>
            <a:cxnLst/>
            <a:rect r="r" b="b" t="t" l="l"/>
            <a:pathLst>
              <a:path h="449759" w="449759">
                <a:moveTo>
                  <a:pt x="0" y="0"/>
                </a:moveTo>
                <a:lnTo>
                  <a:pt x="449759" y="0"/>
                </a:lnTo>
                <a:lnTo>
                  <a:pt x="449759" y="449759"/>
                </a:lnTo>
                <a:lnTo>
                  <a:pt x="0" y="449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83" t="0" r="-208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517630" y="8639026"/>
            <a:ext cx="2811810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Contribute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7630" y="9077622"/>
            <a:ext cx="5252591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Open to pull requests and suggestions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12051357" y="7936706"/>
            <a:ext cx="449759" cy="449759"/>
          </a:xfrm>
          <a:custGeom>
            <a:avLst/>
            <a:gdLst/>
            <a:ahLst/>
            <a:cxnLst/>
            <a:rect r="r" b="b" t="t" l="l"/>
            <a:pathLst>
              <a:path h="449759" w="449759">
                <a:moveTo>
                  <a:pt x="0" y="0"/>
                </a:moveTo>
                <a:lnTo>
                  <a:pt x="449759" y="0"/>
                </a:lnTo>
                <a:lnTo>
                  <a:pt x="449759" y="449759"/>
                </a:lnTo>
                <a:lnTo>
                  <a:pt x="0" y="449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3" t="0" r="-208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051357" y="8639026"/>
            <a:ext cx="2811810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Follow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51357" y="9077622"/>
            <a:ext cx="5252443" cy="43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Stay updated on future ML projects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47559" y="721072"/>
            <a:ext cx="5301406" cy="71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Features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42796" y="1754089"/>
            <a:ext cx="9460409" cy="4578846"/>
            <a:chOff x="0" y="0"/>
            <a:chExt cx="12613878" cy="61051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2601194" cy="6092444"/>
            </a:xfrm>
            <a:custGeom>
              <a:avLst/>
              <a:gdLst/>
              <a:ahLst/>
              <a:cxnLst/>
              <a:rect r="r" b="b" t="t" l="l"/>
              <a:pathLst>
                <a:path h="6092444" w="12601194">
                  <a:moveTo>
                    <a:pt x="0" y="118745"/>
                  </a:moveTo>
                  <a:cubicBezTo>
                    <a:pt x="0" y="53213"/>
                    <a:pt x="53213" y="0"/>
                    <a:pt x="118872" y="0"/>
                  </a:cubicBezTo>
                  <a:lnTo>
                    <a:pt x="12482322" y="0"/>
                  </a:lnTo>
                  <a:cubicBezTo>
                    <a:pt x="12547981" y="0"/>
                    <a:pt x="12601194" y="53213"/>
                    <a:pt x="12601194" y="118745"/>
                  </a:cubicBezTo>
                  <a:lnTo>
                    <a:pt x="12601194" y="5973699"/>
                  </a:lnTo>
                  <a:cubicBezTo>
                    <a:pt x="12601194" y="6039231"/>
                    <a:pt x="12547981" y="6092444"/>
                    <a:pt x="12482322" y="6092444"/>
                  </a:cubicBezTo>
                  <a:lnTo>
                    <a:pt x="118872" y="6092444"/>
                  </a:lnTo>
                  <a:cubicBezTo>
                    <a:pt x="53213" y="6092444"/>
                    <a:pt x="0" y="6039231"/>
                    <a:pt x="0" y="597369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13894" cy="6105144"/>
            </a:xfrm>
            <a:custGeom>
              <a:avLst/>
              <a:gdLst/>
              <a:ahLst/>
              <a:cxnLst/>
              <a:rect r="r" b="b" t="t" l="l"/>
              <a:pathLst>
                <a:path h="6105144" w="12613894">
                  <a:moveTo>
                    <a:pt x="0" y="125095"/>
                  </a:moveTo>
                  <a:cubicBezTo>
                    <a:pt x="0" y="56007"/>
                    <a:pt x="56007" y="0"/>
                    <a:pt x="125222" y="0"/>
                  </a:cubicBezTo>
                  <a:lnTo>
                    <a:pt x="12488672" y="0"/>
                  </a:lnTo>
                  <a:lnTo>
                    <a:pt x="12488672" y="6350"/>
                  </a:lnTo>
                  <a:lnTo>
                    <a:pt x="12488672" y="0"/>
                  </a:lnTo>
                  <a:cubicBezTo>
                    <a:pt x="12557760" y="0"/>
                    <a:pt x="12613894" y="56007"/>
                    <a:pt x="12613894" y="125095"/>
                  </a:cubicBezTo>
                  <a:lnTo>
                    <a:pt x="12607544" y="125095"/>
                  </a:lnTo>
                  <a:lnTo>
                    <a:pt x="12613894" y="125095"/>
                  </a:lnTo>
                  <a:lnTo>
                    <a:pt x="12613894" y="5980049"/>
                  </a:lnTo>
                  <a:lnTo>
                    <a:pt x="12607544" y="5980049"/>
                  </a:lnTo>
                  <a:lnTo>
                    <a:pt x="12613894" y="5980049"/>
                  </a:lnTo>
                  <a:cubicBezTo>
                    <a:pt x="12613894" y="6049137"/>
                    <a:pt x="12557887" y="6105144"/>
                    <a:pt x="12488672" y="6105144"/>
                  </a:cubicBezTo>
                  <a:lnTo>
                    <a:pt x="12488672" y="6098794"/>
                  </a:lnTo>
                  <a:lnTo>
                    <a:pt x="12488672" y="6105144"/>
                  </a:lnTo>
                  <a:lnTo>
                    <a:pt x="125222" y="6105144"/>
                  </a:lnTo>
                  <a:lnTo>
                    <a:pt x="125222" y="6098794"/>
                  </a:lnTo>
                  <a:lnTo>
                    <a:pt x="125222" y="6105144"/>
                  </a:lnTo>
                  <a:cubicBezTo>
                    <a:pt x="56134" y="6105144"/>
                    <a:pt x="0" y="6049137"/>
                    <a:pt x="0" y="5980049"/>
                  </a:cubicBezTo>
                  <a:lnTo>
                    <a:pt x="0" y="125095"/>
                  </a:lnTo>
                  <a:lnTo>
                    <a:pt x="6350" y="125095"/>
                  </a:lnTo>
                  <a:lnTo>
                    <a:pt x="0" y="125095"/>
                  </a:lnTo>
                  <a:moveTo>
                    <a:pt x="12700" y="125095"/>
                  </a:moveTo>
                  <a:lnTo>
                    <a:pt x="12700" y="5980049"/>
                  </a:lnTo>
                  <a:lnTo>
                    <a:pt x="6350" y="5980049"/>
                  </a:lnTo>
                  <a:lnTo>
                    <a:pt x="12700" y="5980049"/>
                  </a:lnTo>
                  <a:cubicBezTo>
                    <a:pt x="12700" y="6042152"/>
                    <a:pt x="63119" y="6092444"/>
                    <a:pt x="125222" y="6092444"/>
                  </a:cubicBezTo>
                  <a:lnTo>
                    <a:pt x="12488672" y="6092444"/>
                  </a:lnTo>
                  <a:cubicBezTo>
                    <a:pt x="12550775" y="6092444"/>
                    <a:pt x="12601194" y="6042152"/>
                    <a:pt x="12601194" y="5980049"/>
                  </a:cubicBezTo>
                  <a:lnTo>
                    <a:pt x="12601194" y="125095"/>
                  </a:lnTo>
                  <a:cubicBezTo>
                    <a:pt x="12601194" y="62992"/>
                    <a:pt x="12550775" y="12700"/>
                    <a:pt x="12488672" y="12700"/>
                  </a:cubicBezTo>
                  <a:lnTo>
                    <a:pt x="125222" y="12700"/>
                  </a:lnTo>
                  <a:lnTo>
                    <a:pt x="125222" y="6350"/>
                  </a:lnTo>
                  <a:lnTo>
                    <a:pt x="125222" y="12700"/>
                  </a:lnTo>
                  <a:cubicBezTo>
                    <a:pt x="63119" y="12700"/>
                    <a:pt x="12700" y="62992"/>
                    <a:pt x="12700" y="12509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69015" y="1980307"/>
            <a:ext cx="636091" cy="636091"/>
            <a:chOff x="0" y="0"/>
            <a:chExt cx="848122" cy="8481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8106" cy="848106"/>
            </a:xfrm>
            <a:custGeom>
              <a:avLst/>
              <a:gdLst/>
              <a:ahLst/>
              <a:cxnLst/>
              <a:rect r="r" b="b" t="t" l="l"/>
              <a:pathLst>
                <a:path h="848106" w="848106">
                  <a:moveTo>
                    <a:pt x="0" y="424053"/>
                  </a:moveTo>
                  <a:cubicBezTo>
                    <a:pt x="0" y="189865"/>
                    <a:pt x="189865" y="0"/>
                    <a:pt x="424053" y="0"/>
                  </a:cubicBezTo>
                  <a:cubicBezTo>
                    <a:pt x="658241" y="0"/>
                    <a:pt x="848106" y="189865"/>
                    <a:pt x="848106" y="424053"/>
                  </a:cubicBezTo>
                  <a:cubicBezTo>
                    <a:pt x="848106" y="658241"/>
                    <a:pt x="658241" y="848106"/>
                    <a:pt x="424053" y="848106"/>
                  </a:cubicBezTo>
                  <a:cubicBezTo>
                    <a:pt x="189865" y="848106"/>
                    <a:pt x="0" y="658241"/>
                    <a:pt x="0" y="424053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8243887" y="2155180"/>
            <a:ext cx="286196" cy="286196"/>
          </a:xfrm>
          <a:custGeom>
            <a:avLst/>
            <a:gdLst/>
            <a:ahLst/>
            <a:cxnLst/>
            <a:rect r="r" b="b" t="t" l="l"/>
            <a:pathLst>
              <a:path h="286196" w="286196">
                <a:moveTo>
                  <a:pt x="0" y="0"/>
                </a:moveTo>
                <a:lnTo>
                  <a:pt x="286197" y="0"/>
                </a:lnTo>
                <a:lnTo>
                  <a:pt x="286197" y="286196"/>
                </a:lnTo>
                <a:lnTo>
                  <a:pt x="0" y="28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806" t="0" r="-2580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69015" y="2799755"/>
            <a:ext cx="3067199" cy="3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Cartographic Variables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9015" y="3210520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Elevation (meters)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9015" y="3623965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Aspect (azimuth degrees)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69015" y="4037410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Slope (degrees)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69015" y="4450854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Distance to hydrology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69015" y="4864299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Distance to roadways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69015" y="5277742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Distance to fire points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69015" y="5691188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Hillshade (9am, noon, 3pm)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42796" y="6535341"/>
            <a:ext cx="9460409" cy="2978051"/>
            <a:chOff x="0" y="0"/>
            <a:chExt cx="12613878" cy="39707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2601194" cy="3958082"/>
            </a:xfrm>
            <a:custGeom>
              <a:avLst/>
              <a:gdLst/>
              <a:ahLst/>
              <a:cxnLst/>
              <a:rect r="r" b="b" t="t" l="l"/>
              <a:pathLst>
                <a:path h="3958082" w="12601194">
                  <a:moveTo>
                    <a:pt x="0" y="118745"/>
                  </a:moveTo>
                  <a:cubicBezTo>
                    <a:pt x="0" y="53213"/>
                    <a:pt x="53340" y="0"/>
                    <a:pt x="118999" y="0"/>
                  </a:cubicBezTo>
                  <a:lnTo>
                    <a:pt x="12482195" y="0"/>
                  </a:lnTo>
                  <a:cubicBezTo>
                    <a:pt x="12547981" y="0"/>
                    <a:pt x="12601194" y="53213"/>
                    <a:pt x="12601194" y="118745"/>
                  </a:cubicBezTo>
                  <a:lnTo>
                    <a:pt x="12601194" y="3839337"/>
                  </a:lnTo>
                  <a:cubicBezTo>
                    <a:pt x="12601194" y="3904869"/>
                    <a:pt x="12547853" y="3958082"/>
                    <a:pt x="12482195" y="3958082"/>
                  </a:cubicBezTo>
                  <a:lnTo>
                    <a:pt x="118999" y="3958082"/>
                  </a:lnTo>
                  <a:cubicBezTo>
                    <a:pt x="53213" y="3958082"/>
                    <a:pt x="0" y="3904869"/>
                    <a:pt x="0" y="3839337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13894" cy="3970782"/>
            </a:xfrm>
            <a:custGeom>
              <a:avLst/>
              <a:gdLst/>
              <a:ahLst/>
              <a:cxnLst/>
              <a:rect r="r" b="b" t="t" l="l"/>
              <a:pathLst>
                <a:path h="3970782" w="12613894">
                  <a:moveTo>
                    <a:pt x="0" y="125095"/>
                  </a:moveTo>
                  <a:cubicBezTo>
                    <a:pt x="0" y="56007"/>
                    <a:pt x="56134" y="0"/>
                    <a:pt x="125349" y="0"/>
                  </a:cubicBezTo>
                  <a:lnTo>
                    <a:pt x="12488545" y="0"/>
                  </a:lnTo>
                  <a:lnTo>
                    <a:pt x="12488545" y="6350"/>
                  </a:lnTo>
                  <a:lnTo>
                    <a:pt x="12488545" y="0"/>
                  </a:lnTo>
                  <a:cubicBezTo>
                    <a:pt x="12557760" y="0"/>
                    <a:pt x="12613894" y="56007"/>
                    <a:pt x="12613894" y="125095"/>
                  </a:cubicBezTo>
                  <a:lnTo>
                    <a:pt x="12607544" y="125095"/>
                  </a:lnTo>
                  <a:lnTo>
                    <a:pt x="12613894" y="125095"/>
                  </a:lnTo>
                  <a:lnTo>
                    <a:pt x="12613894" y="3845687"/>
                  </a:lnTo>
                  <a:lnTo>
                    <a:pt x="12607544" y="3845687"/>
                  </a:lnTo>
                  <a:lnTo>
                    <a:pt x="12613894" y="3845687"/>
                  </a:lnTo>
                  <a:cubicBezTo>
                    <a:pt x="12613894" y="3914775"/>
                    <a:pt x="12557760" y="3970782"/>
                    <a:pt x="12488545" y="3970782"/>
                  </a:cubicBezTo>
                  <a:lnTo>
                    <a:pt x="12488545" y="3964432"/>
                  </a:lnTo>
                  <a:lnTo>
                    <a:pt x="12488545" y="3970782"/>
                  </a:lnTo>
                  <a:lnTo>
                    <a:pt x="125349" y="3970782"/>
                  </a:lnTo>
                  <a:lnTo>
                    <a:pt x="125349" y="3964432"/>
                  </a:lnTo>
                  <a:lnTo>
                    <a:pt x="125349" y="3970782"/>
                  </a:lnTo>
                  <a:cubicBezTo>
                    <a:pt x="56134" y="3970782"/>
                    <a:pt x="0" y="3914775"/>
                    <a:pt x="0" y="3845687"/>
                  </a:cubicBezTo>
                  <a:lnTo>
                    <a:pt x="0" y="125095"/>
                  </a:lnTo>
                  <a:lnTo>
                    <a:pt x="6350" y="125095"/>
                  </a:lnTo>
                  <a:lnTo>
                    <a:pt x="0" y="125095"/>
                  </a:lnTo>
                  <a:moveTo>
                    <a:pt x="12700" y="125095"/>
                  </a:moveTo>
                  <a:lnTo>
                    <a:pt x="12700" y="3845687"/>
                  </a:lnTo>
                  <a:lnTo>
                    <a:pt x="6350" y="3845687"/>
                  </a:lnTo>
                  <a:lnTo>
                    <a:pt x="12700" y="3845687"/>
                  </a:lnTo>
                  <a:cubicBezTo>
                    <a:pt x="12700" y="3907790"/>
                    <a:pt x="63119" y="3958082"/>
                    <a:pt x="125349" y="3958082"/>
                  </a:cubicBezTo>
                  <a:lnTo>
                    <a:pt x="12488545" y="3958082"/>
                  </a:lnTo>
                  <a:cubicBezTo>
                    <a:pt x="12550775" y="3958082"/>
                    <a:pt x="12601194" y="3907790"/>
                    <a:pt x="12601194" y="3845687"/>
                  </a:cubicBezTo>
                  <a:lnTo>
                    <a:pt x="12601194" y="125095"/>
                  </a:lnTo>
                  <a:cubicBezTo>
                    <a:pt x="12601194" y="62992"/>
                    <a:pt x="12550775" y="12700"/>
                    <a:pt x="12488545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2992"/>
                    <a:pt x="12700" y="125095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069015" y="6761560"/>
            <a:ext cx="636091" cy="636091"/>
            <a:chOff x="0" y="0"/>
            <a:chExt cx="848122" cy="8481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8106" cy="848106"/>
            </a:xfrm>
            <a:custGeom>
              <a:avLst/>
              <a:gdLst/>
              <a:ahLst/>
              <a:cxnLst/>
              <a:rect r="r" b="b" t="t" l="l"/>
              <a:pathLst>
                <a:path h="848106" w="848106">
                  <a:moveTo>
                    <a:pt x="0" y="424053"/>
                  </a:moveTo>
                  <a:cubicBezTo>
                    <a:pt x="0" y="189865"/>
                    <a:pt x="189865" y="0"/>
                    <a:pt x="424053" y="0"/>
                  </a:cubicBezTo>
                  <a:cubicBezTo>
                    <a:pt x="658241" y="0"/>
                    <a:pt x="848106" y="189865"/>
                    <a:pt x="848106" y="424053"/>
                  </a:cubicBezTo>
                  <a:cubicBezTo>
                    <a:pt x="848106" y="658241"/>
                    <a:pt x="658241" y="848106"/>
                    <a:pt x="424053" y="848106"/>
                  </a:cubicBezTo>
                  <a:cubicBezTo>
                    <a:pt x="189865" y="848106"/>
                    <a:pt x="0" y="658241"/>
                    <a:pt x="0" y="424053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8243887" y="6936432"/>
            <a:ext cx="286196" cy="286196"/>
          </a:xfrm>
          <a:custGeom>
            <a:avLst/>
            <a:gdLst/>
            <a:ahLst/>
            <a:cxnLst/>
            <a:rect r="r" b="b" t="t" l="l"/>
            <a:pathLst>
              <a:path h="286196" w="286196">
                <a:moveTo>
                  <a:pt x="0" y="0"/>
                </a:moveTo>
                <a:lnTo>
                  <a:pt x="286197" y="0"/>
                </a:lnTo>
                <a:lnTo>
                  <a:pt x="286197" y="286197"/>
                </a:lnTo>
                <a:lnTo>
                  <a:pt x="0" y="286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069015" y="7581007"/>
            <a:ext cx="2650629" cy="3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Binary Features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9015" y="7991772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Categorical environmental indicators encoded as binary variables for model compatibility.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69015" y="8458200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4 wilderness area designations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69015" y="8871645"/>
            <a:ext cx="9007971" cy="41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40 distinct soil type variables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41474"/>
            <a:ext cx="4961781" cy="67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Forest Cover Types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849041"/>
            <a:ext cx="16303526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Seven distinct forest ecosystems identified across Roosevelt National Forest, each with unique environmental signatures and distribution patterns.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2238" y="2456557"/>
            <a:ext cx="11412439" cy="6390829"/>
            <a:chOff x="0" y="0"/>
            <a:chExt cx="15216585" cy="852110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216632" cy="8521065"/>
            </a:xfrm>
            <a:custGeom>
              <a:avLst/>
              <a:gdLst/>
              <a:ahLst/>
              <a:cxnLst/>
              <a:rect r="r" b="b" t="t" l="l"/>
              <a:pathLst>
                <a:path h="8521065" w="15216632">
                  <a:moveTo>
                    <a:pt x="0" y="0"/>
                  </a:moveTo>
                  <a:lnTo>
                    <a:pt x="15216632" y="0"/>
                  </a:lnTo>
                  <a:lnTo>
                    <a:pt x="15216632" y="8521065"/>
                  </a:lnTo>
                  <a:lnTo>
                    <a:pt x="0" y="8521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" r="0" b="-1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9003952"/>
            <a:ext cx="16303526" cy="3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Lodgepole Pine and Spruce/Fir dominate, comprising over 85% of forest coverage. Cottonwood/Willow represents the rarest ecosystem at just 0.5%.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80901"/>
            <a:ext cx="9365010" cy="96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Exploration Highlights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231011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55316" y="2430810"/>
            <a:ext cx="354404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Quality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5316" y="2996207"/>
            <a:ext cx="4135190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Exceptional dataset integrity with zero missing values and no duplicate records, enabling robust model training without imputation strategies.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44866" y="231011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666" t="0" r="-666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07945" y="2430810"/>
            <a:ext cx="354404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Class Imbalance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7945" y="2996207"/>
            <a:ext cx="4135190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Significant imbalance detected with ratio approaching 97:1 between dominant and rare classes, requiring stratified sampling strategies.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097494" y="231011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2666" t="0" r="-2266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60574" y="2430810"/>
            <a:ext cx="354404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Elevation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0574" y="2996207"/>
            <a:ext cx="4135190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Samples span 1,859 to 3,858 meters elevation, capturing diverse montane and subalpine ecosystems across significant vertical gradients.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92238" y="592663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000" t="0" r="-400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55316" y="6047334"/>
            <a:ext cx="354404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Stratified Splitting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5316" y="6612731"/>
            <a:ext cx="4135190" cy="236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Data partitioned using 60/20/20 train-validation-test split with stratification to maintain class distribution consistency across all subsets.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6544866" y="592663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8666" t="0" r="-8666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607945" y="6047334"/>
            <a:ext cx="354404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Correlation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07945" y="6612731"/>
            <a:ext cx="4135190" cy="281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Low inter-feature correlation observed among numerical variables, suggesting independent predictive signals and reduced multicollinearity concerns.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92342" y="1511796"/>
            <a:ext cx="9197429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Preprocessing Pipeline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92342" y="2813149"/>
            <a:ext cx="1334840" cy="1965126"/>
            <a:chOff x="0" y="0"/>
            <a:chExt cx="1779787" cy="262016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779778" cy="2620137"/>
            </a:xfrm>
            <a:custGeom>
              <a:avLst/>
              <a:gdLst/>
              <a:ahLst/>
              <a:cxnLst/>
              <a:rect r="r" b="b" t="t" l="l"/>
              <a:pathLst>
                <a:path h="2620137" w="1779778">
                  <a:moveTo>
                    <a:pt x="0" y="0"/>
                  </a:moveTo>
                  <a:lnTo>
                    <a:pt x="1779778" y="0"/>
                  </a:lnTo>
                  <a:lnTo>
                    <a:pt x="1779778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" t="0" r="-26" b="-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394031" y="3051423"/>
            <a:ext cx="3337024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Separation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4031" y="3571429"/>
            <a:ext cx="7959626" cy="9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Segregated 10 numerical features from 44 binary features (4 wilderness areas + 40 soil types) for appropriate scaling strategies.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92342" y="4778276"/>
            <a:ext cx="1334840" cy="1965126"/>
            <a:chOff x="0" y="0"/>
            <a:chExt cx="1779787" cy="262016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779778" cy="2620137"/>
            </a:xfrm>
            <a:custGeom>
              <a:avLst/>
              <a:gdLst/>
              <a:ahLst/>
              <a:cxnLst/>
              <a:rect r="r" b="b" t="t" l="l"/>
              <a:pathLst>
                <a:path h="2620137" w="1779778">
                  <a:moveTo>
                    <a:pt x="0" y="0"/>
                  </a:moveTo>
                  <a:lnTo>
                    <a:pt x="1779778" y="0"/>
                  </a:lnTo>
                  <a:lnTo>
                    <a:pt x="1779778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" t="0" r="-26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394031" y="5016550"/>
            <a:ext cx="3337024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Scaling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4031" y="5536555"/>
            <a:ext cx="7959626" cy="9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Applied StandardScaler to numerical features for zero mean and unit variance, while preserving binary features in original form.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792342" y="6743402"/>
            <a:ext cx="1334840" cy="1965126"/>
            <a:chOff x="0" y="0"/>
            <a:chExt cx="1779787" cy="262016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779778" cy="2620137"/>
            </a:xfrm>
            <a:custGeom>
              <a:avLst/>
              <a:gdLst/>
              <a:ahLst/>
              <a:cxnLst/>
              <a:rect r="r" b="b" t="t" l="l"/>
              <a:pathLst>
                <a:path h="2620137" w="1779778">
                  <a:moveTo>
                    <a:pt x="0" y="0"/>
                  </a:moveTo>
                  <a:lnTo>
                    <a:pt x="1779778" y="0"/>
                  </a:lnTo>
                  <a:lnTo>
                    <a:pt x="1779778" y="2620137"/>
                  </a:lnTo>
                  <a:lnTo>
                    <a:pt x="0" y="2620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" t="0" r="-26" b="-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394031" y="6981676"/>
            <a:ext cx="3337024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Stratified Splitting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4031" y="7501681"/>
            <a:ext cx="7959626" cy="93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Maintained proportional class distribution across training, validation, and test sets to ensure representative sampling.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36998"/>
            <a:ext cx="7088237" cy="96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Engineering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443311"/>
            <a:ext cx="6106269" cy="6106269"/>
            <a:chOff x="0" y="0"/>
            <a:chExt cx="8141692" cy="814169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799785" y="2360265"/>
            <a:ext cx="6538764" cy="579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8 Engineered Features Created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9785" y="3127772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Derived sophisticated spatial and terrain metrics to enhance model discrimination between forest cover types.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9785" y="4290120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Euclidean distance to hydrology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Combined horizontal and vertical water proximity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9785" y="5296495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Mean distance to amenities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Composite accessibility metric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9785" y="5849242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Mean hillshade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Average daily solar exposure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9785" y="6401991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Hillshade variance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Terrain roughness indicator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99785" y="6954739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Elevation categories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High vs. low altitude zones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99785" y="7507486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Slope categories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— Steep vs. flat terrain 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9785" y="8216205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Feature space expanded from 54 to 62 dimensions, improving model performance by 2-3%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658070"/>
            <a:chOff x="0" y="0"/>
            <a:chExt cx="24384000" cy="354409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544062"/>
            </a:xfrm>
            <a:custGeom>
              <a:avLst/>
              <a:gdLst/>
              <a:ahLst/>
              <a:cxnLst/>
              <a:rect r="r" b="b" t="t" l="l"/>
              <a:pathLst>
                <a:path h="354406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544062"/>
                  </a:lnTo>
                  <a:lnTo>
                    <a:pt x="0" y="3544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" t="0" r="-1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557141"/>
            <a:ext cx="6677917" cy="72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 Learning Models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7950" y="4583460"/>
            <a:ext cx="8074075" cy="2288828"/>
            <a:chOff x="0" y="0"/>
            <a:chExt cx="10765433" cy="3051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0727310" cy="3013710"/>
            </a:xfrm>
            <a:custGeom>
              <a:avLst/>
              <a:gdLst/>
              <a:ahLst/>
              <a:cxnLst/>
              <a:rect r="r" b="b" t="t" l="l"/>
              <a:pathLst>
                <a:path h="3013710" w="10727310">
                  <a:moveTo>
                    <a:pt x="0" y="119126"/>
                  </a:moveTo>
                  <a:cubicBezTo>
                    <a:pt x="0" y="53340"/>
                    <a:pt x="53848" y="0"/>
                    <a:pt x="120142" y="0"/>
                  </a:cubicBezTo>
                  <a:lnTo>
                    <a:pt x="10607167" y="0"/>
                  </a:lnTo>
                  <a:cubicBezTo>
                    <a:pt x="10673461" y="0"/>
                    <a:pt x="10727310" y="53340"/>
                    <a:pt x="10727310" y="119126"/>
                  </a:cubicBezTo>
                  <a:lnTo>
                    <a:pt x="10727310" y="2894584"/>
                  </a:lnTo>
                  <a:cubicBezTo>
                    <a:pt x="10727310" y="2960370"/>
                    <a:pt x="10673461" y="3013710"/>
                    <a:pt x="10607167" y="3013710"/>
                  </a:cubicBezTo>
                  <a:lnTo>
                    <a:pt x="120142" y="3013710"/>
                  </a:lnTo>
                  <a:cubicBezTo>
                    <a:pt x="53848" y="3013710"/>
                    <a:pt x="0" y="2960370"/>
                    <a:pt x="0" y="289458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5410" cy="3051810"/>
            </a:xfrm>
            <a:custGeom>
              <a:avLst/>
              <a:gdLst/>
              <a:ahLst/>
              <a:cxnLst/>
              <a:rect r="r" b="b" t="t" l="l"/>
              <a:pathLst>
                <a:path h="3051810" w="10765410">
                  <a:moveTo>
                    <a:pt x="0" y="138176"/>
                  </a:moveTo>
                  <a:cubicBezTo>
                    <a:pt x="0" y="61722"/>
                    <a:pt x="62484" y="0"/>
                    <a:pt x="139192" y="0"/>
                  </a:cubicBezTo>
                  <a:lnTo>
                    <a:pt x="10626217" y="0"/>
                  </a:lnTo>
                  <a:lnTo>
                    <a:pt x="10626217" y="19050"/>
                  </a:lnTo>
                  <a:lnTo>
                    <a:pt x="10626217" y="0"/>
                  </a:lnTo>
                  <a:cubicBezTo>
                    <a:pt x="10702925" y="0"/>
                    <a:pt x="10765410" y="61722"/>
                    <a:pt x="10765410" y="138176"/>
                  </a:cubicBezTo>
                  <a:lnTo>
                    <a:pt x="10746360" y="138176"/>
                  </a:lnTo>
                  <a:lnTo>
                    <a:pt x="10765410" y="138176"/>
                  </a:lnTo>
                  <a:lnTo>
                    <a:pt x="10765410" y="2913634"/>
                  </a:lnTo>
                  <a:lnTo>
                    <a:pt x="10746360" y="2913634"/>
                  </a:lnTo>
                  <a:lnTo>
                    <a:pt x="10765410" y="2913634"/>
                  </a:lnTo>
                  <a:cubicBezTo>
                    <a:pt x="10765410" y="2990088"/>
                    <a:pt x="10702925" y="3051810"/>
                    <a:pt x="10626217" y="3051810"/>
                  </a:cubicBezTo>
                  <a:lnTo>
                    <a:pt x="10626217" y="3032760"/>
                  </a:lnTo>
                  <a:lnTo>
                    <a:pt x="10626217" y="3051810"/>
                  </a:lnTo>
                  <a:lnTo>
                    <a:pt x="139192" y="3051810"/>
                  </a:lnTo>
                  <a:lnTo>
                    <a:pt x="139192" y="3032760"/>
                  </a:lnTo>
                  <a:lnTo>
                    <a:pt x="139192" y="3051810"/>
                  </a:lnTo>
                  <a:cubicBezTo>
                    <a:pt x="62484" y="3051810"/>
                    <a:pt x="0" y="2990088"/>
                    <a:pt x="0" y="2913634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2913634"/>
                  </a:lnTo>
                  <a:lnTo>
                    <a:pt x="19050" y="2913634"/>
                  </a:lnTo>
                  <a:lnTo>
                    <a:pt x="38100" y="2913634"/>
                  </a:lnTo>
                  <a:cubicBezTo>
                    <a:pt x="38100" y="2968752"/>
                    <a:pt x="83185" y="3013710"/>
                    <a:pt x="139192" y="3013710"/>
                  </a:cubicBezTo>
                  <a:lnTo>
                    <a:pt x="10626217" y="3013710"/>
                  </a:lnTo>
                  <a:cubicBezTo>
                    <a:pt x="10682224" y="3013710"/>
                    <a:pt x="10727310" y="2968752"/>
                    <a:pt x="10727310" y="2913634"/>
                  </a:cubicBezTo>
                  <a:lnTo>
                    <a:pt x="10727310" y="138176"/>
                  </a:lnTo>
                  <a:cubicBezTo>
                    <a:pt x="10727310" y="83058"/>
                    <a:pt x="10682224" y="38100"/>
                    <a:pt x="10626217" y="38100"/>
                  </a:cubicBezTo>
                  <a:lnTo>
                    <a:pt x="139192" y="38100"/>
                  </a:lnTo>
                  <a:lnTo>
                    <a:pt x="139192" y="19050"/>
                  </a:lnTo>
                  <a:lnTo>
                    <a:pt x="139192" y="38100"/>
                  </a:lnTo>
                  <a:cubicBezTo>
                    <a:pt x="83185" y="38100"/>
                    <a:pt x="38100" y="83058"/>
                    <a:pt x="38100" y="13817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0812" y="4626322"/>
            <a:ext cx="7988350" cy="637878"/>
            <a:chOff x="0" y="0"/>
            <a:chExt cx="10651133" cy="8505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4855517" y="4780955"/>
            <a:ext cx="318939" cy="318939"/>
          </a:xfrm>
          <a:custGeom>
            <a:avLst/>
            <a:gdLst/>
            <a:ahLst/>
            <a:cxnLst/>
            <a:rect r="r" b="b" t="t" l="l"/>
            <a:pathLst>
              <a:path h="318939" w="318939">
                <a:moveTo>
                  <a:pt x="0" y="0"/>
                </a:moveTo>
                <a:lnTo>
                  <a:pt x="318939" y="0"/>
                </a:lnTo>
                <a:lnTo>
                  <a:pt x="318939" y="318939"/>
                </a:lnTo>
                <a:lnTo>
                  <a:pt x="0" y="318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941" r="0" b="-294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33339" y="5448151"/>
            <a:ext cx="26580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Traditional Models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339" y="5860256"/>
            <a:ext cx="7563296" cy="75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Established baseline with Logistic Regression (~72% accuracy), then deployed Random Forest for ensemble learning (~95% accuracy).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35976" y="4583460"/>
            <a:ext cx="8074075" cy="2288828"/>
            <a:chOff x="0" y="0"/>
            <a:chExt cx="10765433" cy="30517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727310" cy="3013710"/>
            </a:xfrm>
            <a:custGeom>
              <a:avLst/>
              <a:gdLst/>
              <a:ahLst/>
              <a:cxnLst/>
              <a:rect r="r" b="b" t="t" l="l"/>
              <a:pathLst>
                <a:path h="3013710" w="10727310">
                  <a:moveTo>
                    <a:pt x="0" y="119126"/>
                  </a:moveTo>
                  <a:cubicBezTo>
                    <a:pt x="0" y="53340"/>
                    <a:pt x="53848" y="0"/>
                    <a:pt x="120142" y="0"/>
                  </a:cubicBezTo>
                  <a:lnTo>
                    <a:pt x="10607167" y="0"/>
                  </a:lnTo>
                  <a:cubicBezTo>
                    <a:pt x="10673461" y="0"/>
                    <a:pt x="10727310" y="53340"/>
                    <a:pt x="10727310" y="119126"/>
                  </a:cubicBezTo>
                  <a:lnTo>
                    <a:pt x="10727310" y="2894584"/>
                  </a:lnTo>
                  <a:cubicBezTo>
                    <a:pt x="10727310" y="2960370"/>
                    <a:pt x="10673461" y="3013710"/>
                    <a:pt x="10607167" y="3013710"/>
                  </a:cubicBezTo>
                  <a:lnTo>
                    <a:pt x="120142" y="3013710"/>
                  </a:lnTo>
                  <a:cubicBezTo>
                    <a:pt x="53848" y="3013710"/>
                    <a:pt x="0" y="2960370"/>
                    <a:pt x="0" y="289458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65410" cy="3051810"/>
            </a:xfrm>
            <a:custGeom>
              <a:avLst/>
              <a:gdLst/>
              <a:ahLst/>
              <a:cxnLst/>
              <a:rect r="r" b="b" t="t" l="l"/>
              <a:pathLst>
                <a:path h="3051810" w="10765410">
                  <a:moveTo>
                    <a:pt x="0" y="138176"/>
                  </a:moveTo>
                  <a:cubicBezTo>
                    <a:pt x="0" y="61722"/>
                    <a:pt x="62484" y="0"/>
                    <a:pt x="139192" y="0"/>
                  </a:cubicBezTo>
                  <a:lnTo>
                    <a:pt x="10626217" y="0"/>
                  </a:lnTo>
                  <a:lnTo>
                    <a:pt x="10626217" y="19050"/>
                  </a:lnTo>
                  <a:lnTo>
                    <a:pt x="10626217" y="0"/>
                  </a:lnTo>
                  <a:cubicBezTo>
                    <a:pt x="10702925" y="0"/>
                    <a:pt x="10765410" y="61722"/>
                    <a:pt x="10765410" y="138176"/>
                  </a:cubicBezTo>
                  <a:lnTo>
                    <a:pt x="10746360" y="138176"/>
                  </a:lnTo>
                  <a:lnTo>
                    <a:pt x="10765410" y="138176"/>
                  </a:lnTo>
                  <a:lnTo>
                    <a:pt x="10765410" y="2913634"/>
                  </a:lnTo>
                  <a:lnTo>
                    <a:pt x="10746360" y="2913634"/>
                  </a:lnTo>
                  <a:lnTo>
                    <a:pt x="10765410" y="2913634"/>
                  </a:lnTo>
                  <a:cubicBezTo>
                    <a:pt x="10765410" y="2990088"/>
                    <a:pt x="10702925" y="3051810"/>
                    <a:pt x="10626217" y="3051810"/>
                  </a:cubicBezTo>
                  <a:lnTo>
                    <a:pt x="10626217" y="3032760"/>
                  </a:lnTo>
                  <a:lnTo>
                    <a:pt x="10626217" y="3051810"/>
                  </a:lnTo>
                  <a:lnTo>
                    <a:pt x="139192" y="3051810"/>
                  </a:lnTo>
                  <a:lnTo>
                    <a:pt x="139192" y="3032760"/>
                  </a:lnTo>
                  <a:lnTo>
                    <a:pt x="139192" y="3051810"/>
                  </a:lnTo>
                  <a:cubicBezTo>
                    <a:pt x="62484" y="3051810"/>
                    <a:pt x="0" y="2990088"/>
                    <a:pt x="0" y="2913634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2913634"/>
                  </a:lnTo>
                  <a:lnTo>
                    <a:pt x="19050" y="2913634"/>
                  </a:lnTo>
                  <a:lnTo>
                    <a:pt x="38100" y="2913634"/>
                  </a:lnTo>
                  <a:cubicBezTo>
                    <a:pt x="38100" y="2968752"/>
                    <a:pt x="83185" y="3013710"/>
                    <a:pt x="139192" y="3013710"/>
                  </a:cubicBezTo>
                  <a:lnTo>
                    <a:pt x="10626217" y="3013710"/>
                  </a:lnTo>
                  <a:cubicBezTo>
                    <a:pt x="10682224" y="3013710"/>
                    <a:pt x="10727310" y="2968752"/>
                    <a:pt x="10727310" y="2913634"/>
                  </a:cubicBezTo>
                  <a:lnTo>
                    <a:pt x="10727310" y="138176"/>
                  </a:lnTo>
                  <a:cubicBezTo>
                    <a:pt x="10727310" y="83058"/>
                    <a:pt x="10682224" y="38100"/>
                    <a:pt x="10626217" y="38100"/>
                  </a:cubicBezTo>
                  <a:lnTo>
                    <a:pt x="139192" y="38100"/>
                  </a:lnTo>
                  <a:lnTo>
                    <a:pt x="139192" y="19050"/>
                  </a:lnTo>
                  <a:lnTo>
                    <a:pt x="139192" y="38100"/>
                  </a:lnTo>
                  <a:cubicBezTo>
                    <a:pt x="83185" y="38100"/>
                    <a:pt x="38100" y="83058"/>
                    <a:pt x="38100" y="13817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278839" y="4626322"/>
            <a:ext cx="7988350" cy="637878"/>
            <a:chOff x="0" y="0"/>
            <a:chExt cx="1065113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3113544" y="4780955"/>
            <a:ext cx="318939" cy="318939"/>
          </a:xfrm>
          <a:custGeom>
            <a:avLst/>
            <a:gdLst/>
            <a:ahLst/>
            <a:cxnLst/>
            <a:rect r="r" b="b" t="t" l="l"/>
            <a:pathLst>
              <a:path h="318939" w="318939">
                <a:moveTo>
                  <a:pt x="0" y="0"/>
                </a:moveTo>
                <a:lnTo>
                  <a:pt x="318938" y="0"/>
                </a:lnTo>
                <a:lnTo>
                  <a:pt x="318938" y="318939"/>
                </a:lnTo>
                <a:lnTo>
                  <a:pt x="0" y="318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764" r="0" b="-1176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491365" y="5448151"/>
            <a:ext cx="26580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1365" y="5860256"/>
            <a:ext cx="7563296" cy="75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Advanced boosting algorithms: XGBoost achieved ~96.5% accuracy while LightGBM reached ~97% through sequential error correction.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77950" y="7056239"/>
            <a:ext cx="8074075" cy="2288828"/>
            <a:chOff x="0" y="0"/>
            <a:chExt cx="10765433" cy="30517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0727310" cy="3013710"/>
            </a:xfrm>
            <a:custGeom>
              <a:avLst/>
              <a:gdLst/>
              <a:ahLst/>
              <a:cxnLst/>
              <a:rect r="r" b="b" t="t" l="l"/>
              <a:pathLst>
                <a:path h="3013710" w="10727310">
                  <a:moveTo>
                    <a:pt x="0" y="119126"/>
                  </a:moveTo>
                  <a:cubicBezTo>
                    <a:pt x="0" y="53340"/>
                    <a:pt x="53848" y="0"/>
                    <a:pt x="120142" y="0"/>
                  </a:cubicBezTo>
                  <a:lnTo>
                    <a:pt x="10607167" y="0"/>
                  </a:lnTo>
                  <a:cubicBezTo>
                    <a:pt x="10673461" y="0"/>
                    <a:pt x="10727310" y="53340"/>
                    <a:pt x="10727310" y="119126"/>
                  </a:cubicBezTo>
                  <a:lnTo>
                    <a:pt x="10727310" y="2894584"/>
                  </a:lnTo>
                  <a:cubicBezTo>
                    <a:pt x="10727310" y="2960370"/>
                    <a:pt x="10673461" y="3013710"/>
                    <a:pt x="10607167" y="3013710"/>
                  </a:cubicBezTo>
                  <a:lnTo>
                    <a:pt x="120142" y="3013710"/>
                  </a:lnTo>
                  <a:cubicBezTo>
                    <a:pt x="53848" y="3013710"/>
                    <a:pt x="0" y="2960370"/>
                    <a:pt x="0" y="289458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65410" cy="3051810"/>
            </a:xfrm>
            <a:custGeom>
              <a:avLst/>
              <a:gdLst/>
              <a:ahLst/>
              <a:cxnLst/>
              <a:rect r="r" b="b" t="t" l="l"/>
              <a:pathLst>
                <a:path h="3051810" w="10765410">
                  <a:moveTo>
                    <a:pt x="0" y="138176"/>
                  </a:moveTo>
                  <a:cubicBezTo>
                    <a:pt x="0" y="61722"/>
                    <a:pt x="62484" y="0"/>
                    <a:pt x="139192" y="0"/>
                  </a:cubicBezTo>
                  <a:lnTo>
                    <a:pt x="10626217" y="0"/>
                  </a:lnTo>
                  <a:lnTo>
                    <a:pt x="10626217" y="19050"/>
                  </a:lnTo>
                  <a:lnTo>
                    <a:pt x="10626217" y="0"/>
                  </a:lnTo>
                  <a:cubicBezTo>
                    <a:pt x="10702925" y="0"/>
                    <a:pt x="10765410" y="61722"/>
                    <a:pt x="10765410" y="138176"/>
                  </a:cubicBezTo>
                  <a:lnTo>
                    <a:pt x="10746360" y="138176"/>
                  </a:lnTo>
                  <a:lnTo>
                    <a:pt x="10765410" y="138176"/>
                  </a:lnTo>
                  <a:lnTo>
                    <a:pt x="10765410" y="2913634"/>
                  </a:lnTo>
                  <a:lnTo>
                    <a:pt x="10746360" y="2913634"/>
                  </a:lnTo>
                  <a:lnTo>
                    <a:pt x="10765410" y="2913634"/>
                  </a:lnTo>
                  <a:cubicBezTo>
                    <a:pt x="10765410" y="2990088"/>
                    <a:pt x="10702925" y="3051810"/>
                    <a:pt x="10626217" y="3051810"/>
                  </a:cubicBezTo>
                  <a:lnTo>
                    <a:pt x="10626217" y="3032760"/>
                  </a:lnTo>
                  <a:lnTo>
                    <a:pt x="10626217" y="3051810"/>
                  </a:lnTo>
                  <a:lnTo>
                    <a:pt x="139192" y="3051810"/>
                  </a:lnTo>
                  <a:lnTo>
                    <a:pt x="139192" y="3032760"/>
                  </a:lnTo>
                  <a:lnTo>
                    <a:pt x="139192" y="3051810"/>
                  </a:lnTo>
                  <a:cubicBezTo>
                    <a:pt x="62484" y="3051810"/>
                    <a:pt x="0" y="2990088"/>
                    <a:pt x="0" y="2913634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2913634"/>
                  </a:lnTo>
                  <a:lnTo>
                    <a:pt x="19050" y="2913634"/>
                  </a:lnTo>
                  <a:lnTo>
                    <a:pt x="38100" y="2913634"/>
                  </a:lnTo>
                  <a:cubicBezTo>
                    <a:pt x="38100" y="2968752"/>
                    <a:pt x="83185" y="3013710"/>
                    <a:pt x="139192" y="3013710"/>
                  </a:cubicBezTo>
                  <a:lnTo>
                    <a:pt x="10626217" y="3013710"/>
                  </a:lnTo>
                  <a:cubicBezTo>
                    <a:pt x="10682224" y="3013710"/>
                    <a:pt x="10727310" y="2968752"/>
                    <a:pt x="10727310" y="2913634"/>
                  </a:cubicBezTo>
                  <a:lnTo>
                    <a:pt x="10727310" y="138176"/>
                  </a:lnTo>
                  <a:cubicBezTo>
                    <a:pt x="10727310" y="83058"/>
                    <a:pt x="10682224" y="38100"/>
                    <a:pt x="10626217" y="38100"/>
                  </a:cubicBezTo>
                  <a:lnTo>
                    <a:pt x="139192" y="38100"/>
                  </a:lnTo>
                  <a:lnTo>
                    <a:pt x="139192" y="19050"/>
                  </a:lnTo>
                  <a:lnTo>
                    <a:pt x="139192" y="38100"/>
                  </a:lnTo>
                  <a:cubicBezTo>
                    <a:pt x="83185" y="38100"/>
                    <a:pt x="38100" y="83058"/>
                    <a:pt x="38100" y="13817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20812" y="7099101"/>
            <a:ext cx="7988350" cy="637877"/>
            <a:chOff x="0" y="0"/>
            <a:chExt cx="10651133" cy="8505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4855517" y="7253734"/>
            <a:ext cx="318939" cy="318939"/>
          </a:xfrm>
          <a:custGeom>
            <a:avLst/>
            <a:gdLst/>
            <a:ahLst/>
            <a:cxnLst/>
            <a:rect r="r" b="b" t="t" l="l"/>
            <a:pathLst>
              <a:path h="318939" w="318939">
                <a:moveTo>
                  <a:pt x="0" y="0"/>
                </a:moveTo>
                <a:lnTo>
                  <a:pt x="318939" y="0"/>
                </a:lnTo>
                <a:lnTo>
                  <a:pt x="318939" y="318938"/>
                </a:lnTo>
                <a:lnTo>
                  <a:pt x="0" y="318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823" t="0" r="-8823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33339" y="7920930"/>
            <a:ext cx="26580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Ensemble Methods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3339" y="8333035"/>
            <a:ext cx="7563296" cy="75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Soft Voting Classifier combining multiple models achieved best performance at ~97.5% validation accuracy through consensus predictions.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35976" y="7056239"/>
            <a:ext cx="8074075" cy="2288828"/>
            <a:chOff x="0" y="0"/>
            <a:chExt cx="10765433" cy="30517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19050"/>
              <a:ext cx="10727310" cy="3013710"/>
            </a:xfrm>
            <a:custGeom>
              <a:avLst/>
              <a:gdLst/>
              <a:ahLst/>
              <a:cxnLst/>
              <a:rect r="r" b="b" t="t" l="l"/>
              <a:pathLst>
                <a:path h="3013710" w="10727310">
                  <a:moveTo>
                    <a:pt x="0" y="119126"/>
                  </a:moveTo>
                  <a:cubicBezTo>
                    <a:pt x="0" y="53340"/>
                    <a:pt x="53848" y="0"/>
                    <a:pt x="120142" y="0"/>
                  </a:cubicBezTo>
                  <a:lnTo>
                    <a:pt x="10607167" y="0"/>
                  </a:lnTo>
                  <a:cubicBezTo>
                    <a:pt x="10673461" y="0"/>
                    <a:pt x="10727310" y="53340"/>
                    <a:pt x="10727310" y="119126"/>
                  </a:cubicBezTo>
                  <a:lnTo>
                    <a:pt x="10727310" y="2894584"/>
                  </a:lnTo>
                  <a:cubicBezTo>
                    <a:pt x="10727310" y="2960370"/>
                    <a:pt x="10673461" y="3013710"/>
                    <a:pt x="10607167" y="3013710"/>
                  </a:cubicBezTo>
                  <a:lnTo>
                    <a:pt x="120142" y="3013710"/>
                  </a:lnTo>
                  <a:cubicBezTo>
                    <a:pt x="53848" y="3013710"/>
                    <a:pt x="0" y="2960370"/>
                    <a:pt x="0" y="289458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65410" cy="3051810"/>
            </a:xfrm>
            <a:custGeom>
              <a:avLst/>
              <a:gdLst/>
              <a:ahLst/>
              <a:cxnLst/>
              <a:rect r="r" b="b" t="t" l="l"/>
              <a:pathLst>
                <a:path h="3051810" w="10765410">
                  <a:moveTo>
                    <a:pt x="0" y="138176"/>
                  </a:moveTo>
                  <a:cubicBezTo>
                    <a:pt x="0" y="61722"/>
                    <a:pt x="62484" y="0"/>
                    <a:pt x="139192" y="0"/>
                  </a:cubicBezTo>
                  <a:lnTo>
                    <a:pt x="10626217" y="0"/>
                  </a:lnTo>
                  <a:lnTo>
                    <a:pt x="10626217" y="19050"/>
                  </a:lnTo>
                  <a:lnTo>
                    <a:pt x="10626217" y="0"/>
                  </a:lnTo>
                  <a:cubicBezTo>
                    <a:pt x="10702925" y="0"/>
                    <a:pt x="10765410" y="61722"/>
                    <a:pt x="10765410" y="138176"/>
                  </a:cubicBezTo>
                  <a:lnTo>
                    <a:pt x="10746360" y="138176"/>
                  </a:lnTo>
                  <a:lnTo>
                    <a:pt x="10765410" y="138176"/>
                  </a:lnTo>
                  <a:lnTo>
                    <a:pt x="10765410" y="2913634"/>
                  </a:lnTo>
                  <a:lnTo>
                    <a:pt x="10746360" y="2913634"/>
                  </a:lnTo>
                  <a:lnTo>
                    <a:pt x="10765410" y="2913634"/>
                  </a:lnTo>
                  <a:cubicBezTo>
                    <a:pt x="10765410" y="2990088"/>
                    <a:pt x="10702925" y="3051810"/>
                    <a:pt x="10626217" y="3051810"/>
                  </a:cubicBezTo>
                  <a:lnTo>
                    <a:pt x="10626217" y="3032760"/>
                  </a:lnTo>
                  <a:lnTo>
                    <a:pt x="10626217" y="3051810"/>
                  </a:lnTo>
                  <a:lnTo>
                    <a:pt x="139192" y="3051810"/>
                  </a:lnTo>
                  <a:lnTo>
                    <a:pt x="139192" y="3032760"/>
                  </a:lnTo>
                  <a:lnTo>
                    <a:pt x="139192" y="3051810"/>
                  </a:lnTo>
                  <a:cubicBezTo>
                    <a:pt x="62484" y="3051810"/>
                    <a:pt x="0" y="2990088"/>
                    <a:pt x="0" y="2913634"/>
                  </a:cubicBezTo>
                  <a:lnTo>
                    <a:pt x="0" y="138176"/>
                  </a:lnTo>
                  <a:lnTo>
                    <a:pt x="19050" y="138176"/>
                  </a:lnTo>
                  <a:lnTo>
                    <a:pt x="0" y="138176"/>
                  </a:lnTo>
                  <a:moveTo>
                    <a:pt x="38100" y="138176"/>
                  </a:moveTo>
                  <a:lnTo>
                    <a:pt x="38100" y="2913634"/>
                  </a:lnTo>
                  <a:lnTo>
                    <a:pt x="19050" y="2913634"/>
                  </a:lnTo>
                  <a:lnTo>
                    <a:pt x="38100" y="2913634"/>
                  </a:lnTo>
                  <a:cubicBezTo>
                    <a:pt x="38100" y="2968752"/>
                    <a:pt x="83185" y="3013710"/>
                    <a:pt x="139192" y="3013710"/>
                  </a:cubicBezTo>
                  <a:lnTo>
                    <a:pt x="10626217" y="3013710"/>
                  </a:lnTo>
                  <a:cubicBezTo>
                    <a:pt x="10682224" y="3013710"/>
                    <a:pt x="10727310" y="2968752"/>
                    <a:pt x="10727310" y="2913634"/>
                  </a:cubicBezTo>
                  <a:lnTo>
                    <a:pt x="10727310" y="138176"/>
                  </a:lnTo>
                  <a:cubicBezTo>
                    <a:pt x="10727310" y="83058"/>
                    <a:pt x="10682224" y="38100"/>
                    <a:pt x="10626217" y="38100"/>
                  </a:cubicBezTo>
                  <a:lnTo>
                    <a:pt x="139192" y="38100"/>
                  </a:lnTo>
                  <a:lnTo>
                    <a:pt x="139192" y="19050"/>
                  </a:lnTo>
                  <a:lnTo>
                    <a:pt x="139192" y="38100"/>
                  </a:lnTo>
                  <a:cubicBezTo>
                    <a:pt x="83185" y="38100"/>
                    <a:pt x="38100" y="83058"/>
                    <a:pt x="38100" y="13817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278839" y="7099101"/>
            <a:ext cx="7988350" cy="637877"/>
            <a:chOff x="0" y="0"/>
            <a:chExt cx="10651133" cy="8505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651237" cy="850519"/>
            </a:xfrm>
            <a:custGeom>
              <a:avLst/>
              <a:gdLst/>
              <a:ahLst/>
              <a:cxnLst/>
              <a:rect r="r" b="b" t="t" l="l"/>
              <a:pathLst>
                <a:path h="850519" w="10651237">
                  <a:moveTo>
                    <a:pt x="0" y="73406"/>
                  </a:moveTo>
                  <a:cubicBezTo>
                    <a:pt x="0" y="32893"/>
                    <a:pt x="32893" y="0"/>
                    <a:pt x="73406" y="0"/>
                  </a:cubicBezTo>
                  <a:lnTo>
                    <a:pt x="10577830" y="0"/>
                  </a:lnTo>
                  <a:cubicBezTo>
                    <a:pt x="10618343" y="0"/>
                    <a:pt x="10651237" y="32893"/>
                    <a:pt x="10651237" y="73406"/>
                  </a:cubicBezTo>
                  <a:lnTo>
                    <a:pt x="10651237" y="777113"/>
                  </a:lnTo>
                  <a:cubicBezTo>
                    <a:pt x="10651237" y="817626"/>
                    <a:pt x="10618343" y="850519"/>
                    <a:pt x="10577830" y="850519"/>
                  </a:cubicBezTo>
                  <a:lnTo>
                    <a:pt x="73406" y="850519"/>
                  </a:lnTo>
                  <a:cubicBezTo>
                    <a:pt x="32893" y="850519"/>
                    <a:pt x="0" y="817626"/>
                    <a:pt x="0" y="77711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13113544" y="7253734"/>
            <a:ext cx="318939" cy="318939"/>
          </a:xfrm>
          <a:custGeom>
            <a:avLst/>
            <a:gdLst/>
            <a:ahLst/>
            <a:cxnLst/>
            <a:rect r="r" b="b" t="t" l="l"/>
            <a:pathLst>
              <a:path h="318939" w="318939">
                <a:moveTo>
                  <a:pt x="0" y="0"/>
                </a:moveTo>
                <a:lnTo>
                  <a:pt x="318938" y="0"/>
                </a:lnTo>
                <a:lnTo>
                  <a:pt x="318938" y="318938"/>
                </a:lnTo>
                <a:lnTo>
                  <a:pt x="0" y="318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491365" y="7920930"/>
            <a:ext cx="2658070" cy="3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Deep Learning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91365" y="8333035"/>
            <a:ext cx="7563296" cy="75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PyTorch neural networks with early stopping and hyperparameter tuning, complemented by feature importance analysis across all models.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8437" y="441573"/>
            <a:ext cx="4488210" cy="37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Performance Comparison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98437" y="1039565"/>
            <a:ext cx="11109126" cy="6221016"/>
            <a:chOff x="0" y="0"/>
            <a:chExt cx="14812168" cy="829468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4812138" cy="8294751"/>
            </a:xfrm>
            <a:custGeom>
              <a:avLst/>
              <a:gdLst/>
              <a:ahLst/>
              <a:cxnLst/>
              <a:rect r="r" b="b" t="t" l="l"/>
              <a:pathLst>
                <a:path h="8294751" w="14812138">
                  <a:moveTo>
                    <a:pt x="0" y="0"/>
                  </a:moveTo>
                  <a:lnTo>
                    <a:pt x="14812138" y="0"/>
                  </a:lnTo>
                  <a:lnTo>
                    <a:pt x="14812138" y="8294751"/>
                  </a:lnTo>
                  <a:lnTo>
                    <a:pt x="0" y="8294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" r="0" b="-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98437" y="7468046"/>
            <a:ext cx="6307112" cy="34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21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Best Model: Voting Ensemble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8437" y="7953126"/>
            <a:ext cx="8409980" cy="73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6"/>
              </a:lnSpc>
            </a:pP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Achieved </a:t>
            </a:r>
            <a:r>
              <a:rPr lang="en-US" sz="1874" b="true">
                <a:solidFill>
                  <a:srgbClr val="9FA582"/>
                </a:solidFill>
                <a:latin typeface="Roboto Bold"/>
                <a:ea typeface="Roboto Bold"/>
                <a:cs typeface="Roboto Bold"/>
                <a:sym typeface="Roboto Bold"/>
              </a:rPr>
              <a:t>97.5%+ test accuracy</a:t>
            </a:r>
            <a:r>
              <a:rPr lang="en-US" sz="1874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through sophisticated combination of gradient boosting and tree-based algorithms.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92843" y="2134344"/>
            <a:ext cx="5466458" cy="5466458"/>
            <a:chOff x="0" y="0"/>
            <a:chExt cx="7288610" cy="728861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288657" cy="7288657"/>
            </a:xfrm>
            <a:custGeom>
              <a:avLst/>
              <a:gdLst/>
              <a:ahLst/>
              <a:cxnLst/>
              <a:rect r="r" b="b" t="t" l="l"/>
              <a:pathLst>
                <a:path h="7288657" w="7288657">
                  <a:moveTo>
                    <a:pt x="0" y="0"/>
                  </a:moveTo>
                  <a:lnTo>
                    <a:pt x="7288657" y="0"/>
                  </a:lnTo>
                  <a:lnTo>
                    <a:pt x="7288657" y="7288657"/>
                  </a:lnTo>
                  <a:lnTo>
                    <a:pt x="0" y="7288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DAG2mOhIzAM</dc:identifier>
  <dcterms:modified xsi:type="dcterms:W3CDTF">2011-08-01T06:04:30Z</dcterms:modified>
  <cp:revision>1</cp:revision>
  <dc:title>Forest-Cover-Type-Prediction.pptx</dc:title>
</cp:coreProperties>
</file>